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60" r:id="rId5"/>
    <p:sldId id="258" r:id="rId6"/>
    <p:sldId id="263" r:id="rId7"/>
    <p:sldId id="262" r:id="rId8"/>
    <p:sldId id="261" r:id="rId9"/>
    <p:sldId id="264" r:id="rId10"/>
    <p:sldId id="284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healthrewired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6D21-0E5F-47CD-9138-E4A5E7EB8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268763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Covid-19 changes how permanent?</a:t>
            </a:r>
            <a:br>
              <a:rPr lang="en-GB" dirty="0"/>
            </a:br>
            <a:r>
              <a:rPr lang="en-GB" sz="2200" dirty="0"/>
              <a:t>or</a:t>
            </a:r>
            <a:br>
              <a:rPr lang="en-GB" dirty="0"/>
            </a:br>
            <a:r>
              <a:rPr lang="en-GB" dirty="0"/>
              <a:t>Two takes on DIGITAL Health IN A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909C7-71EE-482E-B473-578A851B8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NHYDIF, 12 November Jon Hoeksma, CEO DIGITAL HEALTH</a:t>
            </a:r>
          </a:p>
        </p:txBody>
      </p:sp>
    </p:spTree>
    <p:extLst>
      <p:ext uri="{BB962C8B-B14F-4D97-AF65-F5344CB8AC3E}">
        <p14:creationId xmlns:p14="http://schemas.microsoft.com/office/powerpoint/2010/main" val="279540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2D38-743F-46E7-9A81-65BA8B85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746DC-5080-4293-A053-09710428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Future is blended events – have invested in technology</a:t>
            </a:r>
          </a:p>
          <a:p>
            <a:r>
              <a:rPr lang="en-GB" dirty="0"/>
              <a:t>Digital Health Rewired Festival 15-19 March </a:t>
            </a:r>
            <a:r>
              <a:rPr lang="en-GB" dirty="0">
                <a:hlinkClick r:id="rId2"/>
              </a:rPr>
              <a:t>www.digitalhealthrewired.net</a:t>
            </a:r>
            <a:r>
              <a:rPr lang="en-GB" dirty="0"/>
              <a:t> </a:t>
            </a:r>
          </a:p>
          <a:p>
            <a:r>
              <a:rPr lang="en-GB" dirty="0"/>
              <a:t>Developed monthly Regional Network Events </a:t>
            </a:r>
          </a:p>
          <a:p>
            <a:r>
              <a:rPr lang="en-GB" dirty="0"/>
              <a:t>Running consultation events and exercises for NHSD and NHSX</a:t>
            </a:r>
          </a:p>
          <a:p>
            <a:r>
              <a:rPr lang="en-GB" dirty="0"/>
              <a:t>Delivering virtual events on agency basis </a:t>
            </a:r>
            <a:r>
              <a:rPr lang="en-GB" dirty="0" err="1"/>
              <a:t>OpenEHR</a:t>
            </a:r>
            <a:r>
              <a:rPr lang="en-GB" dirty="0"/>
              <a:t> 24 November</a:t>
            </a:r>
          </a:p>
          <a:p>
            <a:r>
              <a:rPr lang="en-GB" dirty="0"/>
              <a:t>Significantly grown our Intelligence and consulting (including investing in </a:t>
            </a:r>
            <a:r>
              <a:rPr lang="en-GB" dirty="0" err="1"/>
              <a:t>replatform</a:t>
            </a:r>
            <a:r>
              <a:rPr lang="en-GB" dirty="0"/>
              <a:t> while can’t run physical events)</a:t>
            </a:r>
          </a:p>
        </p:txBody>
      </p:sp>
    </p:spTree>
    <p:extLst>
      <p:ext uri="{BB962C8B-B14F-4D97-AF65-F5344CB8AC3E}">
        <p14:creationId xmlns:p14="http://schemas.microsoft.com/office/powerpoint/2010/main" val="307784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3B76-1893-4C44-881F-01D71743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Content Placeholder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CF73242E-4B9B-40C1-8CE7-193D4E41C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964" y="121920"/>
            <a:ext cx="12270752" cy="6437376"/>
          </a:xfrm>
        </p:spPr>
      </p:pic>
    </p:spTree>
    <p:extLst>
      <p:ext uri="{BB962C8B-B14F-4D97-AF65-F5344CB8AC3E}">
        <p14:creationId xmlns:p14="http://schemas.microsoft.com/office/powerpoint/2010/main" val="61063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FA6D-9064-4B75-AA7F-68A8DC33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187" y="829164"/>
            <a:ext cx="6363224" cy="1478570"/>
          </a:xfrm>
        </p:spPr>
        <p:txBody>
          <a:bodyPr/>
          <a:lstStyle/>
          <a:p>
            <a:r>
              <a:rPr lang="en-GB" dirty="0"/>
              <a:t>PART 2 – NHS DIGITAL HEALTH IN THE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10D9C-5503-40C3-81A5-537B26A9C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93861"/>
          </a:xfrm>
        </p:spPr>
        <p:txBody>
          <a:bodyPr>
            <a:normAutofit/>
          </a:bodyPr>
          <a:lstStyle/>
          <a:p>
            <a:r>
              <a:rPr lang="en-GB" dirty="0"/>
              <a:t>National political leadership has been mixed– often appearing to be late or indecisive on key decisions</a:t>
            </a:r>
          </a:p>
          <a:p>
            <a:r>
              <a:rPr lang="en-GB" dirty="0"/>
              <a:t>The NHS by contrast has responded fantastically to the crisis. </a:t>
            </a:r>
          </a:p>
          <a:p>
            <a:r>
              <a:rPr lang="en-GB" dirty="0"/>
              <a:t>The crisis response on use of digital and data has been remarkable</a:t>
            </a:r>
          </a:p>
          <a:p>
            <a:r>
              <a:rPr lang="en-GB" dirty="0"/>
              <a:t>However, have we really had five-years of digital progress on five months?</a:t>
            </a:r>
          </a:p>
          <a:p>
            <a:r>
              <a:rPr lang="en-GB" dirty="0"/>
              <a:t>And will the digital response to the pandemic prove a watershed?  </a:t>
            </a:r>
          </a:p>
          <a:p>
            <a:r>
              <a:rPr lang="en-GB" dirty="0"/>
              <a:t>How deep-seated is the digital revolution?</a:t>
            </a:r>
          </a:p>
          <a:p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11886-AD17-4106-B88A-1BC5AB2B5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37" y="887412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8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07D7-E412-44DB-99B4-E0F837BB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Digital achievements IN 1</a:t>
            </a:r>
            <a:r>
              <a:rPr lang="en-GB" baseline="30000" dirty="0"/>
              <a:t>ST</a:t>
            </a:r>
            <a:r>
              <a:rPr lang="en-GB" dirty="0"/>
              <a:t>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1955C-ACD0-4064-9F2D-DE18AE66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20912"/>
            <a:ext cx="9905999" cy="3541714"/>
          </a:xfrm>
        </p:spPr>
        <p:txBody>
          <a:bodyPr>
            <a:noAutofit/>
          </a:bodyPr>
          <a:lstStyle/>
          <a:p>
            <a:r>
              <a:rPr lang="en-GB" sz="2800" dirty="0"/>
              <a:t>Rapid move to remote care from March across NHS</a:t>
            </a:r>
          </a:p>
          <a:p>
            <a:r>
              <a:rPr lang="en-GB" sz="2800" dirty="0"/>
              <a:t>Mass support of remote working for NHS staff – infrastructure, hardware, remote access and very rapid roll-out of Teams</a:t>
            </a:r>
          </a:p>
          <a:p>
            <a:r>
              <a:rPr lang="en-GB" sz="2800" dirty="0"/>
              <a:t>Digital infrastructure of Nightingale Hospitals </a:t>
            </a:r>
          </a:p>
          <a:p>
            <a:r>
              <a:rPr lang="en-GB" sz="2800" dirty="0"/>
              <a:t>Local and regional data sharing and IG</a:t>
            </a:r>
          </a:p>
          <a:p>
            <a:r>
              <a:rPr lang="en-GB" sz="2800" dirty="0"/>
              <a:t>Suspension of usual bureaucracy (after a slow start)</a:t>
            </a:r>
          </a:p>
        </p:txBody>
      </p:sp>
    </p:spTree>
    <p:extLst>
      <p:ext uri="{BB962C8B-B14F-4D97-AF65-F5344CB8AC3E}">
        <p14:creationId xmlns:p14="http://schemas.microsoft.com/office/powerpoint/2010/main" val="122318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C5A0-AFC5-40CF-B9B7-84D3FB49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Many, many local NHS examples of innovation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DDC6-D835-4975-8941-78FF7C89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Supporting the mental wellbeing through technology @ SLAM</a:t>
            </a:r>
            <a:endParaRPr lang="en-GB" dirty="0"/>
          </a:p>
          <a:p>
            <a:r>
              <a:rPr lang="en-GB" dirty="0"/>
              <a:t>Digital support care homes @ Gloucestershire</a:t>
            </a:r>
          </a:p>
          <a:p>
            <a:r>
              <a:rPr lang="en-GB" dirty="0"/>
              <a:t>Virtual wards @ NW London</a:t>
            </a:r>
          </a:p>
          <a:p>
            <a:r>
              <a:rPr lang="en-GB" dirty="0"/>
              <a:t>Connecting patients to paramedics @ NE Ambulance Trust</a:t>
            </a:r>
          </a:p>
          <a:p>
            <a:r>
              <a:rPr lang="en-GB" dirty="0"/>
              <a:t>Robotics and Telemedicine @ Alder Hey</a:t>
            </a:r>
          </a:p>
          <a:p>
            <a:r>
              <a:rPr lang="en-GB" dirty="0"/>
              <a:t>Scaling EPR @ Cambridge *</a:t>
            </a:r>
          </a:p>
          <a:p>
            <a:r>
              <a:rPr lang="en-GB" dirty="0"/>
              <a:t>Video Consultations for virtual ward round @ Hertfordshire Community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DA190D-3066-48E3-B9F1-10EDD89A2255}"/>
              </a:ext>
            </a:extLst>
          </p:cNvPr>
          <p:cNvSpPr txBox="1"/>
          <p:nvPr/>
        </p:nvSpPr>
        <p:spPr>
          <a:xfrm>
            <a:off x="1141413" y="6027938"/>
            <a:ext cx="990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/>
              <a:t>https://nhsproviders.org/spotlight-on-digital-transformation-in-response-to-covid-19/case-studies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98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8142-399A-4DC7-9F01-AA7036FB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priorities in 2</a:t>
            </a:r>
            <a:r>
              <a:rPr lang="en-GB" baseline="30000" dirty="0"/>
              <a:t>nd</a:t>
            </a:r>
            <a:r>
              <a:rPr lang="en-GB" dirty="0"/>
              <a:t>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FCFA-2FAD-44CC-8A01-339F174EA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Digital Care Homes (iPads)</a:t>
            </a:r>
          </a:p>
          <a:p>
            <a:r>
              <a:rPr lang="en-GB" dirty="0"/>
              <a:t>Pharmacy</a:t>
            </a:r>
          </a:p>
          <a:p>
            <a:r>
              <a:rPr lang="en-GB" dirty="0"/>
              <a:t>National Vaccination Programme</a:t>
            </a:r>
          </a:p>
          <a:p>
            <a:r>
              <a:rPr lang="en-GB" dirty="0"/>
              <a:t>Virtual Care</a:t>
            </a:r>
          </a:p>
          <a:p>
            <a:r>
              <a:rPr lang="en-GB" dirty="0"/>
              <a:t>Population Health</a:t>
            </a:r>
          </a:p>
          <a:p>
            <a:r>
              <a:rPr lang="en-GB" dirty="0"/>
              <a:t>Diagnostic Imaging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71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B2F1-DF69-4549-B287-B57B1058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The PICTURE IS Also MORE NUANCED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46F6E-8362-4CDC-82B2-DC9F58B1B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Attend Anywhere proved problematic and questions on procurement</a:t>
            </a:r>
          </a:p>
          <a:p>
            <a:r>
              <a:rPr lang="en-GB" dirty="0"/>
              <a:t>Video consultations grew hugely, but from very low base, and the vast majority of remote consultations by phone ~ often overlooked in national media</a:t>
            </a:r>
          </a:p>
          <a:p>
            <a:r>
              <a:rPr lang="en-GB" dirty="0"/>
              <a:t>MS Teams licensing short-term end March 2021– limited clinical take-up so far</a:t>
            </a:r>
          </a:p>
          <a:p>
            <a:r>
              <a:rPr lang="en-GB" dirty="0"/>
              <a:t>NHS Covid-19 App had uncertain start and minimal impact so far</a:t>
            </a:r>
          </a:p>
          <a:p>
            <a:r>
              <a:rPr lang="en-GB" dirty="0"/>
              <a:t>Test and Trace has proved hugely expensive (£12 billion) and marginal impact</a:t>
            </a:r>
          </a:p>
          <a:p>
            <a:r>
              <a:rPr lang="en-GB" dirty="0"/>
              <a:t>Future of COPI (control of patient information) notices.  Are they now a permanent feature?</a:t>
            </a:r>
          </a:p>
        </p:txBody>
      </p:sp>
    </p:spTree>
    <p:extLst>
      <p:ext uri="{BB962C8B-B14F-4D97-AF65-F5344CB8AC3E}">
        <p14:creationId xmlns:p14="http://schemas.microsoft.com/office/powerpoint/2010/main" val="73817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D406-BDF1-4393-8CC6-3F5FE18C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is NHS doing on digital?</a:t>
            </a:r>
            <a:br>
              <a:rPr lang="en-GB" dirty="0"/>
            </a:br>
            <a:r>
              <a:rPr lang="en-GB" sz="2700" dirty="0"/>
              <a:t>‘Digital Transformation in the NHS’, House of Commons PAC, 6 November, 2020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401A-BC8F-4D7A-AF83-EA0C16173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i="1" dirty="0"/>
              <a:t>DHSC has not learned from past IT </a:t>
            </a:r>
            <a:r>
              <a:rPr lang="en-US" sz="3400" i="1" dirty="0" err="1"/>
              <a:t>programme</a:t>
            </a:r>
            <a:r>
              <a:rPr lang="en-US" sz="3400" i="1" dirty="0"/>
              <a:t> failures</a:t>
            </a:r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r>
              <a:rPr lang="en-US" sz="3400" i="1" dirty="0"/>
              <a:t>“DHSC and NHS have “none” of the essential components in place to turn around “track record of expensive, failed IT </a:t>
            </a:r>
            <a:r>
              <a:rPr lang="en-US" sz="3400" i="1" dirty="0" err="1"/>
              <a:t>programmes</a:t>
            </a:r>
            <a:r>
              <a:rPr lang="en-US" sz="3400" i="1" dirty="0"/>
              <a:t>”.</a:t>
            </a:r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r>
              <a:rPr lang="en-US" sz="3400" i="1" dirty="0"/>
              <a:t>It concludes that in 2020, “none” of the components essential to successful delivery of the digital ambition for the NHS - effective governance, realistic and detailed plans, sufficient investment nationally and locally, and clear accountability - are in place.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US" sz="28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82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DB92-A5AE-4D0D-9883-8EFDD274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PAC’s 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43974-8E20-42A3-8DC0-BA4E8986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“The response to the pandemic demonstrates it is possible to reset and adopt new digital solutions and technologies. But there needs to be a clear strategy that works with local trusts and acknowledges the financial pressures they are under.”</a:t>
            </a:r>
          </a:p>
          <a:p>
            <a:pPr marL="0" indent="0">
              <a:buNone/>
            </a:pPr>
            <a:r>
              <a:rPr lang="en-US" sz="2800" i="1" dirty="0"/>
              <a:t>	Meg Hillier MP, Chair of the Public Accounts Committee.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51989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E7B5-D857-46D2-8AAB-36CC9F1B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BEC45F85-2850-4C55-AD3A-BDD148009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460466" cy="6858001"/>
          </a:xfr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E42B4E-B68D-4F02-9EC9-4241754CA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014" y="4251862"/>
            <a:ext cx="7155986" cy="2606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30BD57-3606-4E2A-BC50-1EBBC7C542A1}"/>
              </a:ext>
            </a:extLst>
          </p:cNvPr>
          <p:cNvSpPr txBox="1"/>
          <p:nvPr/>
        </p:nvSpPr>
        <p:spPr>
          <a:xfrm>
            <a:off x="9570043" y="0"/>
            <a:ext cx="2512380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Digital Health Intelligence NHS IT Leadership Survey 2020 – </a:t>
            </a:r>
            <a:r>
              <a:rPr lang="en-GB" sz="1600" i="1" dirty="0"/>
              <a:t>early preview of Covid-19 question responses (Nov 2020)</a:t>
            </a:r>
          </a:p>
        </p:txBody>
      </p:sp>
    </p:spTree>
    <p:extLst>
      <p:ext uri="{BB962C8B-B14F-4D97-AF65-F5344CB8AC3E}">
        <p14:creationId xmlns:p14="http://schemas.microsoft.com/office/powerpoint/2010/main" val="96781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3CE2-3BA5-48D5-82F6-E12834CE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</a:t>
            </a:r>
            <a:r>
              <a:rPr lang="en-GB" dirty="0" err="1"/>
              <a:t>tAKES</a:t>
            </a:r>
            <a:r>
              <a:rPr lang="en-GB" dirty="0"/>
              <a:t> </a:t>
            </a:r>
            <a:r>
              <a:rPr lang="en-GB" dirty="0" err="1"/>
              <a:t>oN</a:t>
            </a:r>
            <a:r>
              <a:rPr lang="en-GB" dirty="0"/>
              <a:t> digital health in a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6662-B555-46FB-9B1B-6A31486A3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918" y="2249487"/>
            <a:ext cx="9986494" cy="3541714"/>
          </a:xfrm>
        </p:spPr>
        <p:txBody>
          <a:bodyPr/>
          <a:lstStyle/>
          <a:p>
            <a:endParaRPr lang="en-GB" sz="4000" dirty="0"/>
          </a:p>
          <a:p>
            <a:endParaRPr lang="en-GB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FC5E07D-D28F-4E71-94A1-2415C785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17" y="2097088"/>
            <a:ext cx="3878916" cy="1028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3619F-2BFF-4A56-BD50-B49FD20EA25D}"/>
              </a:ext>
            </a:extLst>
          </p:cNvPr>
          <p:cNvSpPr txBox="1"/>
          <p:nvPr/>
        </p:nvSpPr>
        <p:spPr>
          <a:xfrm>
            <a:off x="5648324" y="2097088"/>
            <a:ext cx="435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 staff</a:t>
            </a:r>
          </a:p>
          <a:p>
            <a:r>
              <a:rPr lang="en-US" dirty="0"/>
              <a:t>£ &lt;2m budget / founded 2015</a:t>
            </a:r>
          </a:p>
          <a:p>
            <a:r>
              <a:rPr lang="en-US" dirty="0"/>
              <a:t>Specialist online media and events business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2FB80F-6C73-4058-B838-B02F995FC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17" y="3429000"/>
            <a:ext cx="3950144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77F85C-574D-4481-9AA8-1197679983E9}"/>
              </a:ext>
            </a:extLst>
          </p:cNvPr>
          <p:cNvSpPr txBox="1"/>
          <p:nvPr/>
        </p:nvSpPr>
        <p:spPr>
          <a:xfrm>
            <a:off x="5682128" y="3429000"/>
            <a:ext cx="3950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1.4m staff</a:t>
            </a:r>
          </a:p>
          <a:p>
            <a:r>
              <a:rPr lang="en-US" dirty="0"/>
              <a:t>£140bn budget / founded 1948</a:t>
            </a:r>
          </a:p>
          <a:p>
            <a:r>
              <a:rPr lang="en-US" dirty="0"/>
              <a:t>Public healthcare system &amp;</a:t>
            </a:r>
          </a:p>
          <a:p>
            <a:r>
              <a:rPr lang="en-US" dirty="0"/>
              <a:t>widely cherished national institution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844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DD55-1E3F-456F-856D-7E078424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5BABF9D5-347C-47D4-8F8D-9771CD999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029701" cy="6896952"/>
          </a:xfr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070813-A1DB-4BF8-BA02-0F4C6C83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229100"/>
            <a:ext cx="7162800" cy="26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7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EBFC-EA62-4092-BBB8-E18DF9BF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5307B26D-4602-468A-B91E-0553466A1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0058400" cy="6862274"/>
          </a:xfrm>
        </p:spPr>
      </p:pic>
    </p:spTree>
    <p:extLst>
      <p:ext uri="{BB962C8B-B14F-4D97-AF65-F5344CB8AC3E}">
        <p14:creationId xmlns:p14="http://schemas.microsoft.com/office/powerpoint/2010/main" val="4041942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2259-50BA-42C5-B92E-9E490662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6037618E-AED3-4C3B-83AA-A69C70560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2193"/>
            <a:ext cx="10340869" cy="6910193"/>
          </a:xfrm>
        </p:spPr>
      </p:pic>
    </p:spTree>
    <p:extLst>
      <p:ext uri="{BB962C8B-B14F-4D97-AF65-F5344CB8AC3E}">
        <p14:creationId xmlns:p14="http://schemas.microsoft.com/office/powerpoint/2010/main" val="2738631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EE2F-ECA9-433C-96E2-66C5D7B3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F4C58C25-7490-4244-8B0A-AD6CB9AE9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707005" cy="6858000"/>
          </a:xfrm>
        </p:spPr>
      </p:pic>
    </p:spTree>
    <p:extLst>
      <p:ext uri="{BB962C8B-B14F-4D97-AF65-F5344CB8AC3E}">
        <p14:creationId xmlns:p14="http://schemas.microsoft.com/office/powerpoint/2010/main" val="3535310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9E39-AE6F-4FC1-BFBE-FDFB41DF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62588B83-B1F5-45B9-9AED-9A6447AED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250" y="0"/>
            <a:ext cx="9829800" cy="6856040"/>
          </a:xfr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6BF897-D6EB-4D18-A7F5-4FEA3068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061" y="4249774"/>
            <a:ext cx="6208940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8E6A-3000-46D2-BB95-F1240BBC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5A251-64F3-4010-A3AB-F8FC2A7D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6524"/>
            <a:ext cx="9905999" cy="354171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NHS has  proved that it can deliver remarkable progress on digital in a unique crisis, when facing truly ‘wicked’ problems</a:t>
            </a:r>
          </a:p>
          <a:p>
            <a:r>
              <a:rPr lang="en-GB" dirty="0"/>
              <a:t>There is a good reason to think that the shared lived experience of the crisis has created a decisive shift on attitudes to digital and data at all levels</a:t>
            </a:r>
          </a:p>
          <a:p>
            <a:r>
              <a:rPr lang="en-GB" dirty="0"/>
              <a:t>‘Fear of change’ and ‘competing priorities’ hold us back as much as budgetary constraints</a:t>
            </a:r>
          </a:p>
          <a:p>
            <a:r>
              <a:rPr lang="en-GB" dirty="0"/>
              <a:t>Need to evidence and secure those digital gains to avoid taking a step back post crisis</a:t>
            </a:r>
          </a:p>
          <a:p>
            <a:r>
              <a:rPr lang="en-GB" dirty="0"/>
              <a:t>National policy at DHSC on NHS IT remains an abject incoherent mess according to the PAC (almighty reorganisation coming from Wade-Gehry Review)</a:t>
            </a:r>
          </a:p>
          <a:p>
            <a:r>
              <a:rPr lang="en-GB" dirty="0"/>
              <a:t>An estimated £8bn required to complete NHS digitisation (PAC) – but public finances poor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059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3D9F-291D-43DA-8CA7-725A693D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D7657-7E4B-4BCD-9B6A-C437F2B89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Questions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3600" dirty="0"/>
              <a:t>jon@digitalhealth.net</a:t>
            </a:r>
          </a:p>
        </p:txBody>
      </p:sp>
    </p:spTree>
    <p:extLst>
      <p:ext uri="{BB962C8B-B14F-4D97-AF65-F5344CB8AC3E}">
        <p14:creationId xmlns:p14="http://schemas.microsoft.com/office/powerpoint/2010/main" val="360210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58A0-AC92-4EC2-A1A0-08F500B9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rge crowd of people&#10;&#10;Description automatically generated">
            <a:extLst>
              <a:ext uri="{FF2B5EF4-FFF2-40B4-BE49-F238E27FC236}">
                <a16:creationId xmlns:a16="http://schemas.microsoft.com/office/drawing/2014/main" id="{B60AC2DE-F6FB-4A31-ADE1-096E996D3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631625" cy="3721100"/>
          </a:xfrm>
        </p:spPr>
      </p:pic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6888EFC5-D5A1-4265-88E4-1F9C7D57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625" y="0"/>
            <a:ext cx="6560375" cy="3721099"/>
          </a:xfrm>
          <a:prstGeom prst="rect">
            <a:avLst/>
          </a:prstGeom>
        </p:spPr>
      </p:pic>
      <p:pic>
        <p:nvPicPr>
          <p:cNvPr id="9" name="Picture 8" descr="A picture containing person, person, indoor, standing&#10;&#10;Description automatically generated">
            <a:extLst>
              <a:ext uri="{FF2B5EF4-FFF2-40B4-BE49-F238E27FC236}">
                <a16:creationId xmlns:a16="http://schemas.microsoft.com/office/drawing/2014/main" id="{09FFBCAB-7B99-4131-A794-141822D47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624" y="3721099"/>
            <a:ext cx="6905626" cy="4667250"/>
          </a:xfrm>
          <a:prstGeom prst="rect">
            <a:avLst/>
          </a:prstGeom>
        </p:spPr>
      </p:pic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FA865A2-818C-4B84-A260-F3C69A72C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2174" y="3721098"/>
            <a:ext cx="7173797" cy="4782531"/>
          </a:xfrm>
          <a:prstGeom prst="rect">
            <a:avLst/>
          </a:prstGeom>
        </p:spPr>
      </p:pic>
      <p:pic>
        <p:nvPicPr>
          <p:cNvPr id="13" name="Picture 12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667B78AE-A299-415A-89CE-CDC82E6F0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623" y="3721096"/>
            <a:ext cx="7173796" cy="47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3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A5D2-A9F3-429F-A00E-275F6A15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20494"/>
          </a:xfrm>
        </p:spPr>
        <p:txBody>
          <a:bodyPr>
            <a:normAutofit/>
          </a:bodyPr>
          <a:lstStyle/>
          <a:p>
            <a:r>
              <a:rPr lang="en-GB" dirty="0"/>
              <a:t>Ran Rewired 2020 3-4 March – immediately before lockdown</a:t>
            </a:r>
          </a:p>
          <a:p>
            <a:r>
              <a:rPr lang="en-GB" dirty="0"/>
              <a:t>Our last physical event of 2020</a:t>
            </a:r>
          </a:p>
          <a:p>
            <a:r>
              <a:rPr lang="en-GB" dirty="0"/>
              <a:t>Quickly switched everything else to virtual – webinars and Virtual Summer School – now Rewired 2021 Virtual Festival</a:t>
            </a:r>
          </a:p>
          <a:p>
            <a:r>
              <a:rPr lang="en-GB" dirty="0"/>
              <a:t>Initially forecast 40% budget reduction</a:t>
            </a:r>
          </a:p>
          <a:p>
            <a:r>
              <a:rPr lang="en-GB" dirty="0"/>
              <a:t>19 staff been working from home since March (3 furloughed brought back)</a:t>
            </a:r>
          </a:p>
          <a:p>
            <a:r>
              <a:rPr lang="en-GB" dirty="0"/>
              <a:t>Ended lease on the Vauxhall office…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1C29347-6CBB-402B-A0C2-69DAD78EA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144498"/>
            <a:ext cx="3878916" cy="10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24D3-020A-4C79-96E1-2C85B04A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standing in front of an office&#10;&#10;Description automatically generated">
            <a:extLst>
              <a:ext uri="{FF2B5EF4-FFF2-40B4-BE49-F238E27FC236}">
                <a16:creationId xmlns:a16="http://schemas.microsoft.com/office/drawing/2014/main" id="{C697FEB2-DAEB-4319-8FE0-492773F35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75410"/>
            <a:ext cx="12192000" cy="8997520"/>
          </a:xfrm>
        </p:spPr>
      </p:pic>
    </p:spTree>
    <p:extLst>
      <p:ext uri="{BB962C8B-B14F-4D97-AF65-F5344CB8AC3E}">
        <p14:creationId xmlns:p14="http://schemas.microsoft.com/office/powerpoint/2010/main" val="6104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2F99-002C-46DF-AA80-FE67A5F0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 for news and </a:t>
            </a:r>
            <a:r>
              <a:rPr lang="en-GB" dirty="0" err="1"/>
              <a:t>INformation</a:t>
            </a:r>
            <a:r>
              <a:rPr lang="en-GB" dirty="0"/>
              <a:t> soared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92632-4A28-4A34-A3DA-7F7754BC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C. 40 Digital Responses to Covid-19 Webinars – connecting national to local leaders in Digital Health Networks --8,000 attendees</a:t>
            </a:r>
          </a:p>
          <a:p>
            <a:r>
              <a:rPr lang="en-GB" dirty="0"/>
              <a:t>April-June were running weekly national briefings.  Sarah Wilkinson, Matthew Gould, Simon Eccles, Gareth Thomas, senior execs NHSD/NHSX</a:t>
            </a:r>
          </a:p>
          <a:p>
            <a:r>
              <a:rPr lang="en-GB" dirty="0"/>
              <a:t>Highest ever news traffic – up to 50K on NHS Covid App stories many not understanding we are a news site</a:t>
            </a:r>
          </a:p>
          <a:p>
            <a:r>
              <a:rPr lang="en-GB" dirty="0"/>
              <a:t> Big increases in growth on CCIO/CIO Network passing 6,000 members</a:t>
            </a:r>
          </a:p>
          <a:p>
            <a:r>
              <a:rPr lang="en-GB" dirty="0"/>
              <a:t>1,400 attended Virtual Summer School broadening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6764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6FC3-3479-4E09-AD2B-F5E806E0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24E55A1-B78D-4623-B374-2E2961E4A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9536" cy="6919188"/>
          </a:xfrm>
        </p:spPr>
      </p:pic>
    </p:spTree>
    <p:extLst>
      <p:ext uri="{BB962C8B-B14F-4D97-AF65-F5344CB8AC3E}">
        <p14:creationId xmlns:p14="http://schemas.microsoft.com/office/powerpoint/2010/main" val="379985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0004F-F02D-46BE-B152-6A8A16F1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SUMMER SCHOOL</a:t>
            </a:r>
          </a:p>
        </p:txBody>
      </p:sp>
      <p:pic>
        <p:nvPicPr>
          <p:cNvPr id="9" name="Content Placeholder 8" descr="A desktop computer sitting on top of a desk&#10;&#10;Description automatically generated">
            <a:extLst>
              <a:ext uri="{FF2B5EF4-FFF2-40B4-BE49-F238E27FC236}">
                <a16:creationId xmlns:a16="http://schemas.microsoft.com/office/drawing/2014/main" id="{4F203A0D-E432-488C-94B5-489DC104A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389" y="-179109"/>
            <a:ext cx="9838944" cy="7379209"/>
          </a:xfrm>
        </p:spPr>
      </p:pic>
    </p:spTree>
    <p:extLst>
      <p:ext uri="{BB962C8B-B14F-4D97-AF65-F5344CB8AC3E}">
        <p14:creationId xmlns:p14="http://schemas.microsoft.com/office/powerpoint/2010/main" val="164854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CA08-ED5D-4395-B6C1-87D14D24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8-months into the crisis @ Digital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8B1E6-88E7-479E-AAF2-B7D0B328B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 a media and events business we have survived – many haven’t and won’t – by taking decisions early and greater use of digital innovation.</a:t>
            </a:r>
          </a:p>
          <a:p>
            <a:r>
              <a:rPr lang="en-GB" dirty="0"/>
              <a:t>It wasn’t at all clear that we would survive</a:t>
            </a:r>
          </a:p>
          <a:p>
            <a:r>
              <a:rPr lang="en-GB" dirty="0"/>
              <a:t>Prioritising people over bricks and mortar and rapid innovation on events</a:t>
            </a:r>
          </a:p>
          <a:p>
            <a:r>
              <a:rPr lang="en-GB" dirty="0"/>
              <a:t>Its tough on the people – combination of anxiety, uncertainty and social isolation tales a cumulative toll on people</a:t>
            </a:r>
          </a:p>
          <a:p>
            <a:r>
              <a:rPr lang="en-GB" dirty="0"/>
              <a:t>Trying to take care of my team and watch out for danger signs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540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645</TotalTime>
  <Words>1013</Words>
  <Application>Microsoft Office PowerPoint</Application>
  <PresentationFormat>Widescreen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Tw Cen MT</vt:lpstr>
      <vt:lpstr>Circuit</vt:lpstr>
      <vt:lpstr> Covid-19 changes how permanent? or Two takes on DIGITAL Health IN A CRISIS</vt:lpstr>
      <vt:lpstr>Two tAKES oN digital health in a crisis</vt:lpstr>
      <vt:lpstr>PowerPoint Presentation</vt:lpstr>
      <vt:lpstr>PowerPoint Presentation</vt:lpstr>
      <vt:lpstr>PowerPoint Presentation</vt:lpstr>
      <vt:lpstr>Demand for news and INformation soared</vt:lpstr>
      <vt:lpstr>PowerPoint Presentation</vt:lpstr>
      <vt:lpstr>VIRTUAL SUMMER SCHOOL</vt:lpstr>
      <vt:lpstr>8-months into the crisis @ Digital Health</vt:lpstr>
      <vt:lpstr>What next</vt:lpstr>
      <vt:lpstr>PowerPoint Presentation</vt:lpstr>
      <vt:lpstr>PART 2 – NHS DIGITAL HEALTH IN THE CRISIS</vt:lpstr>
      <vt:lpstr>NHS Digital achievements IN 1ST Wave</vt:lpstr>
      <vt:lpstr>Many, many local NHS examples of innovation </vt:lpstr>
      <vt:lpstr>Digital priorities in 2nd Wave</vt:lpstr>
      <vt:lpstr>BUT The PICTURE IS Also MORE NUANCED</vt:lpstr>
      <vt:lpstr>how is NHS doing on digital? ‘Digital Transformation in the NHS’, House of Commons PAC, 6 November, 2020 </vt:lpstr>
      <vt:lpstr>PAC’s conclusion: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conclusion: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IN CRISIS</dc:title>
  <dc:creator>Jon Hoeksma</dc:creator>
  <cp:lastModifiedBy>Jon Hoeksma</cp:lastModifiedBy>
  <cp:revision>30</cp:revision>
  <dcterms:created xsi:type="dcterms:W3CDTF">2020-11-11T07:49:13Z</dcterms:created>
  <dcterms:modified xsi:type="dcterms:W3CDTF">2020-11-11T21:41:29Z</dcterms:modified>
</cp:coreProperties>
</file>