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387" r:id="rId3"/>
    <p:sldId id="271" r:id="rId4"/>
    <p:sldId id="257" r:id="rId5"/>
    <p:sldId id="259" r:id="rId6"/>
    <p:sldId id="272" r:id="rId7"/>
    <p:sldId id="260" r:id="rId8"/>
    <p:sldId id="262" r:id="rId9"/>
    <p:sldId id="261" r:id="rId10"/>
    <p:sldId id="370" r:id="rId11"/>
    <p:sldId id="263" r:id="rId12"/>
    <p:sldId id="264" r:id="rId13"/>
    <p:sldId id="265" r:id="rId14"/>
    <p:sldId id="268" r:id="rId15"/>
    <p:sldId id="269" r:id="rId16"/>
    <p:sldId id="273" r:id="rId17"/>
    <p:sldId id="38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3571"/>
    <a:srgbClr val="E5F4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76" autoAdjust="0"/>
    <p:restoredTop sz="72739"/>
  </p:normalViewPr>
  <p:slideViewPr>
    <p:cSldViewPr snapToGrid="0">
      <p:cViewPr varScale="1">
        <p:scale>
          <a:sx n="83" d="100"/>
          <a:sy n="83" d="100"/>
        </p:scale>
        <p:origin x="171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08CB7B-D357-C64A-9419-08B14218AA36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87729F-173A-E945-87B0-4C7EB1E350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683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87729F-173A-E945-87B0-4C7EB1E350E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4451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2300" dirty="0"/>
              <a:t>Impact on Simon:</a:t>
            </a:r>
          </a:p>
          <a:p>
            <a:pPr lvl="1"/>
            <a:r>
              <a:rPr lang="en-GB" sz="2100" dirty="0"/>
              <a:t>Increased confidence that U&amp;EC understands his requirements - more likely to use 111</a:t>
            </a:r>
          </a:p>
          <a:p>
            <a:pPr lvl="1"/>
            <a:r>
              <a:rPr lang="en-GB" sz="2100" dirty="0"/>
              <a:t>Simon will be treated by the right service, in the right place, at the right time, avoiding </a:t>
            </a:r>
            <a:r>
              <a:rPr lang="en-GB" sz="2100" dirty="0" err="1"/>
              <a:t>uncessary</a:t>
            </a:r>
            <a:r>
              <a:rPr lang="en-GB" sz="2100" dirty="0"/>
              <a:t> ED visits </a:t>
            </a:r>
          </a:p>
          <a:p>
            <a:pPr marL="457200" lvl="1" indent="0">
              <a:buNone/>
            </a:pPr>
            <a:endParaRPr lang="en-GB" sz="2100" dirty="0"/>
          </a:p>
          <a:p>
            <a:r>
              <a:rPr lang="en-GB" sz="2300" dirty="0"/>
              <a:t>Impact on Professionals</a:t>
            </a:r>
          </a:p>
          <a:p>
            <a:pPr lvl="1"/>
            <a:r>
              <a:rPr lang="en-GB" sz="2100" dirty="0"/>
              <a:t>Access to Simon’s records ensuring they are empowered to make the right decision and lower risk</a:t>
            </a:r>
          </a:p>
          <a:p>
            <a:pPr lvl="1"/>
            <a:r>
              <a:rPr lang="en-GB" sz="2100" dirty="0"/>
              <a:t>Ability to book Simon into the most appropriate service – avoiding an ED visits, </a:t>
            </a:r>
          </a:p>
          <a:p>
            <a:pPr lvl="1"/>
            <a:r>
              <a:rPr lang="en-GB" sz="2100" dirty="0"/>
              <a:t>Mobile professionals will have access to our Clinical Messaging System, and will to be able to get real time, specialist A&amp;G ensuring that Simon gets the most appropriate care and potentially avoiding an unnecessary ED Visit.</a:t>
            </a:r>
          </a:p>
          <a:p>
            <a:pPr lvl="1"/>
            <a:r>
              <a:rPr lang="en-GB" sz="2100" dirty="0"/>
              <a:t>Clinicians involved in the regular care of Simon will automatically receive notifications &amp; updates on U&amp;EC treatment received, ensuring that they can continue to make fully informed decisions  </a:t>
            </a:r>
          </a:p>
          <a:p>
            <a:pPr lvl="1"/>
            <a:r>
              <a:rPr lang="en-GB" sz="2100" dirty="0"/>
              <a:t>If Simon is admitted to hospital those involved in his care will receive notifications to avoid wasted journeys.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87729F-173A-E945-87B0-4C7EB1E350E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3526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700" dirty="0"/>
              <a:t>Example of HNY Solutions &amp; Initiatives.</a:t>
            </a:r>
          </a:p>
          <a:p>
            <a:pPr lvl="1"/>
            <a:r>
              <a:rPr lang="en-GB" sz="1700" dirty="0"/>
              <a:t>Dedicated Digital Inclusion Team, Coding of Digital maturity Programme</a:t>
            </a:r>
          </a:p>
          <a:p>
            <a:r>
              <a:rPr lang="en-GB" sz="1700" dirty="0"/>
              <a:t>Our Health and Care services will continue to ensure the inclusion of the digitally poor, and we recognise that Digital Maturity can change. </a:t>
            </a:r>
          </a:p>
          <a:p>
            <a:r>
              <a:rPr lang="en-GB" sz="1700" dirty="0"/>
              <a:t>Impact on Simon</a:t>
            </a:r>
          </a:p>
          <a:p>
            <a:pPr lvl="1"/>
            <a:r>
              <a:rPr lang="en-GB" sz="1700" dirty="0"/>
              <a:t>If Simon’s digital technology fails, his digital maturity drops from high to low.</a:t>
            </a:r>
          </a:p>
          <a:p>
            <a:pPr lvl="1"/>
            <a:r>
              <a:rPr lang="en-GB" sz="1700" dirty="0"/>
              <a:t>When Simon notifies his GP he will notice that has care plan will change appropriately </a:t>
            </a:r>
          </a:p>
          <a:p>
            <a:pPr lvl="1"/>
            <a:r>
              <a:rPr lang="en-GB" sz="1700" dirty="0"/>
              <a:t>The Care Simon Receives will be adjusted to his current level of digital maturity</a:t>
            </a:r>
          </a:p>
          <a:p>
            <a:pPr marL="457200" lvl="1" indent="0">
              <a:buNone/>
            </a:pPr>
            <a:endParaRPr lang="en-GB" sz="1700" dirty="0"/>
          </a:p>
          <a:p>
            <a:r>
              <a:rPr lang="en-GB" sz="1700" dirty="0"/>
              <a:t>Impact on Professionals </a:t>
            </a:r>
          </a:p>
          <a:p>
            <a:pPr lvl="1"/>
            <a:r>
              <a:rPr lang="en-GB" sz="1700" dirty="0"/>
              <a:t>Digital Maturity will be digitally coded in records which will allow care  pathways to be flagged and amended when no longer appropriate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700" dirty="0"/>
              <a:t>Care professionals will be aware of how digitally mature patients are and can respond accordingly.</a:t>
            </a:r>
          </a:p>
          <a:p>
            <a:pPr lvl="1"/>
            <a:endParaRPr lang="en-GB" sz="17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87729F-173A-E945-87B0-4C7EB1E350E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5174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600" dirty="0"/>
              <a:t>We are supporting the development of a smart health service.</a:t>
            </a:r>
          </a:p>
          <a:p>
            <a:r>
              <a:rPr lang="en-GB" sz="1600" dirty="0"/>
              <a:t>Partnership wide PHM, BI, and Capacity\Demand Management will be performed using instantly accessible portals, based on real time data collected from Provider systems, Shared Records &amp; National Datasets.</a:t>
            </a:r>
          </a:p>
          <a:p>
            <a:r>
              <a:rPr lang="en-GB" sz="1600" dirty="0"/>
              <a:t>Example of HNY Solutions &amp; Initiatives</a:t>
            </a:r>
          </a:p>
          <a:p>
            <a:pPr lvl="1"/>
            <a:r>
              <a:rPr lang="en-GB" sz="1600" dirty="0"/>
              <a:t>Data Lake, YHCR, OPTICA, Virtual Wards, Public View</a:t>
            </a:r>
          </a:p>
          <a:p>
            <a:r>
              <a:rPr lang="en-GB" sz="1600" dirty="0"/>
              <a:t>Impact on Professionals</a:t>
            </a:r>
          </a:p>
          <a:p>
            <a:pPr lvl="1"/>
            <a:r>
              <a:rPr lang="en-GB" sz="1600" dirty="0"/>
              <a:t>Information will no longer be siloed significantly improving our efficiency &amp; our ability to rapidly reactive to changing positions</a:t>
            </a:r>
          </a:p>
          <a:p>
            <a:pPr lvl="1"/>
            <a:r>
              <a:rPr lang="en-GB" sz="1600" dirty="0"/>
              <a:t>We will understand the requirements of our population like never before ensuring that the right services are in place.  </a:t>
            </a:r>
          </a:p>
          <a:p>
            <a:pPr lvl="1"/>
            <a:r>
              <a:rPr lang="en-GB" sz="1600" dirty="0"/>
              <a:t>Centralised Reporting reducing duplication and creating capacity</a:t>
            </a:r>
          </a:p>
          <a:p>
            <a:pPr lvl="1"/>
            <a:r>
              <a:rPr lang="en-GB" sz="1600" dirty="0"/>
              <a:t>Virtual Wards free up system capacity </a:t>
            </a:r>
          </a:p>
          <a:p>
            <a:pPr lvl="1"/>
            <a:r>
              <a:rPr lang="en-GB" sz="1600" dirty="0"/>
              <a:t>Centralised views of ICS wide Demand and Capacity will enable better informed decision making </a:t>
            </a:r>
          </a:p>
          <a:p>
            <a:r>
              <a:rPr lang="en-GB" sz="1600" dirty="0"/>
              <a:t>Impact on Simon</a:t>
            </a:r>
          </a:p>
          <a:p>
            <a:pPr lvl="1"/>
            <a:r>
              <a:rPr lang="en-GB" sz="1600" dirty="0"/>
              <a:t>The Health and Care offering in Simon’s neighbourhood will reflect the needs of the neighbourhood</a:t>
            </a:r>
          </a:p>
          <a:p>
            <a:pPr lvl="1"/>
            <a:r>
              <a:rPr lang="en-GB" sz="1600" dirty="0"/>
              <a:t>Simon’s home becomes part of a virtual ward and connected system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87729F-173A-E945-87B0-4C7EB1E350E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1532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dirty="0"/>
              <a:t>T</a:t>
            </a:r>
            <a:r>
              <a:rPr lang="en-GB" dirty="0"/>
              <a:t>o show why digital is important let’s look back 3-4 years and meet Simon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87729F-173A-E945-87B0-4C7EB1E350E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2895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87729F-173A-E945-87B0-4C7EB1E350E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5364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1600" dirty="0"/>
              <a:t>The requirement to promote Co-Design with partners - Not created in isolation</a:t>
            </a:r>
          </a:p>
          <a:p>
            <a:pPr lvl="1"/>
            <a:r>
              <a:rPr lang="en-GB" sz="1600" dirty="0"/>
              <a:t>Promotes Ownership and Joint Ownership = Greater Potential for Success </a:t>
            </a:r>
          </a:p>
          <a:p>
            <a:pPr lvl="1"/>
            <a:r>
              <a:rPr lang="en-GB" sz="1600" dirty="0"/>
              <a:t>Ensures strategy is broad and covers all partner organisations across health and social care</a:t>
            </a:r>
          </a:p>
          <a:p>
            <a:pPr marL="0" indent="0">
              <a:buNone/>
            </a:pPr>
            <a:endParaRPr lang="en-GB" sz="1600" dirty="0"/>
          </a:p>
          <a:p>
            <a:pPr marL="0" indent="0">
              <a:buNone/>
            </a:pPr>
            <a:r>
              <a:rPr lang="en-GB" sz="1600" dirty="0"/>
              <a:t>The Need to Support a developing Organisation and Partnership</a:t>
            </a:r>
          </a:p>
          <a:p>
            <a:pPr lvl="1"/>
            <a:r>
              <a:rPr lang="en-GB" sz="1600" dirty="0"/>
              <a:t>Develops joint understanding on Priorities</a:t>
            </a:r>
          </a:p>
          <a:p>
            <a:pPr lvl="1"/>
            <a:r>
              <a:rPr lang="en-GB" sz="1600" dirty="0"/>
              <a:t>Supports the development of a fit for purpose smart partnership, and provides the empowerment to meet the needs of it’s population</a:t>
            </a:r>
          </a:p>
          <a:p>
            <a:pPr marL="0" indent="0">
              <a:buNone/>
            </a:pPr>
            <a:endParaRPr lang="en-GB" sz="1600" dirty="0"/>
          </a:p>
          <a:p>
            <a:pPr marL="0" indent="0">
              <a:buNone/>
            </a:pPr>
            <a:r>
              <a:rPr lang="en-GB" sz="1600" dirty="0"/>
              <a:t>Work with Local, External, and National Experts.</a:t>
            </a:r>
          </a:p>
          <a:p>
            <a:pPr lvl="1"/>
            <a:r>
              <a:rPr lang="en-GB" sz="1600" dirty="0"/>
              <a:t>Understand the art of the possible, horizon scanning, -  and create a high quality, sustainable strategy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87729F-173A-E945-87B0-4C7EB1E350E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2518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1600" dirty="0"/>
              <a:t>Ensure Compliance with National Requirements </a:t>
            </a:r>
          </a:p>
          <a:p>
            <a:pPr lvl="1"/>
            <a:r>
              <a:rPr lang="en-GB" sz="1600" dirty="0"/>
              <a:t>“What Good Looks Like”</a:t>
            </a:r>
          </a:p>
          <a:p>
            <a:pPr lvl="2"/>
            <a:r>
              <a:rPr lang="en-GB" sz="1600" dirty="0"/>
              <a:t>Well led - Smart foundations - Safe practice - Support people - Empower citizens - Improve care - Healthy populations </a:t>
            </a:r>
          </a:p>
          <a:p>
            <a:pPr lvl="2"/>
            <a:r>
              <a:rPr lang="en-GB" sz="1600" dirty="0"/>
              <a:t>Mapped against Digital Strategy</a:t>
            </a:r>
          </a:p>
          <a:p>
            <a:pPr lvl="1"/>
            <a:r>
              <a:rPr lang="en-GB" sz="1600" dirty="0"/>
              <a:t>Digital Health and Care Plan</a:t>
            </a:r>
          </a:p>
          <a:p>
            <a:pPr lvl="1"/>
            <a:r>
              <a:rPr lang="en-GB" sz="1600" dirty="0"/>
              <a:t>Weekly Meetings with NHSE to ensure we are plugged in.</a:t>
            </a:r>
          </a:p>
          <a:p>
            <a:pPr marL="0" indent="0">
              <a:buNone/>
            </a:pPr>
            <a:r>
              <a:rPr lang="en-GB" sz="1600" dirty="0"/>
              <a:t>Develop an associate roadmap and costed plan</a:t>
            </a:r>
          </a:p>
          <a:p>
            <a:pPr lvl="1"/>
            <a:r>
              <a:rPr lang="en-GB" sz="1600" dirty="0"/>
              <a:t>Understand financial requirement</a:t>
            </a:r>
          </a:p>
          <a:p>
            <a:pPr lvl="1"/>
            <a:r>
              <a:rPr lang="en-GB" sz="1600" dirty="0"/>
              <a:t>Understand deliverable benefit</a:t>
            </a:r>
          </a:p>
          <a:p>
            <a:pPr lvl="1"/>
            <a:r>
              <a:rPr lang="en-GB" sz="1600" dirty="0"/>
              <a:t>Understand the gap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87729F-173A-E945-87B0-4C7EB1E350E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1747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GB" sz="1700" dirty="0"/>
              <a:t>Achieve “levelling up” of digital maturity across our ICS Partnership</a:t>
            </a: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GB" sz="1700" dirty="0"/>
              <a:t>Carry out detailed planning to ensure digital aligns to key ICS strategic developments</a:t>
            </a: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GB" sz="1700" dirty="0"/>
              <a:t>Re-establish the Digital Strategy Committee in our ICS governance framework</a:t>
            </a: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GB" sz="1700" dirty="0"/>
              <a:t>Consolidate our strategy into a clear roadmap for delivery over the next four years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700" dirty="0"/>
              <a:t>Initial Priorities in the Digital Road map include:</a:t>
            </a:r>
          </a:p>
          <a:p>
            <a:pPr marL="800100" lvl="1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GB" sz="1700" dirty="0"/>
              <a:t>The Shared Record</a:t>
            </a:r>
          </a:p>
          <a:p>
            <a:pPr marL="800100" lvl="1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GB" sz="1700" dirty="0"/>
              <a:t>Cyber Security </a:t>
            </a:r>
          </a:p>
          <a:p>
            <a:pPr marL="800100" lvl="1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GB" sz="1700" dirty="0"/>
              <a:t>Digital Inclusion </a:t>
            </a:r>
          </a:p>
          <a:p>
            <a:pPr marL="800100" lvl="1" indent="-342900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GB" sz="1700" dirty="0"/>
              <a:t>Population Health / Business Intelligence.</a:t>
            </a: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GB" sz="1700" dirty="0"/>
              <a:t>What are the Benefits and What would this mean for Simon?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87729F-173A-E945-87B0-4C7EB1E350E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3728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Ongoing discussions about Who Does What at the relevant scale – Place is the keystone of the Partnership for effective Economies of Scale?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011C14-1617-8C4D-9823-1C8E52D844E2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21470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Example of HNY Solutions &amp; Initiatives.</a:t>
            </a:r>
          </a:p>
          <a:p>
            <a:pPr lvl="1"/>
            <a:r>
              <a:rPr lang="en-GB" dirty="0"/>
              <a:t>Yorkshire and Humber Care Record, EPR Convergence &amp; Sharing Green List</a:t>
            </a:r>
          </a:p>
          <a:p>
            <a:r>
              <a:rPr lang="en-GB" dirty="0"/>
              <a:t>Impact on Professionals:</a:t>
            </a:r>
          </a:p>
          <a:p>
            <a:pPr lvl="1"/>
            <a:r>
              <a:rPr lang="en-GB" dirty="0"/>
              <a:t>The Professionals from across Health and Social Care involved in Simon’s Care will all have access to Shared Records.</a:t>
            </a:r>
          </a:p>
          <a:p>
            <a:pPr lvl="1"/>
            <a:r>
              <a:rPr lang="en-GB" dirty="0"/>
              <a:t>All records are updated in real time ensuring that changes are instantly available  to all involved in Simon’s care</a:t>
            </a:r>
          </a:p>
          <a:p>
            <a:pPr lvl="1"/>
            <a:r>
              <a:rPr lang="en-GB" dirty="0"/>
              <a:t>We are removing the dependency on any location and care can be delivered through an agile workstyle leading to improved efficiency.</a:t>
            </a:r>
          </a:p>
          <a:p>
            <a:pPr lvl="1"/>
            <a:r>
              <a:rPr lang="en-GB" dirty="0"/>
              <a:t>Professionals will understand which agencies are involved in Simon’s care, so they will know who to contact with queries.</a:t>
            </a:r>
          </a:p>
          <a:p>
            <a:pPr lvl="1"/>
            <a:r>
              <a:rPr lang="en-GB" dirty="0"/>
              <a:t>Professionals will be able to see details of the care that other agencies provide ensuring that a holistic approach to care can be delivered</a:t>
            </a:r>
          </a:p>
          <a:p>
            <a:pPr lvl="1"/>
            <a:r>
              <a:rPr lang="en-GB" dirty="0"/>
              <a:t>Professionals will instantly have visibility to  medications and alerts ensuring patient safety and reducing duplicate prescribing</a:t>
            </a:r>
          </a:p>
          <a:p>
            <a:r>
              <a:rPr lang="en-GB" dirty="0"/>
              <a:t>Impact on Simon:</a:t>
            </a:r>
          </a:p>
          <a:p>
            <a:pPr lvl="1"/>
            <a:r>
              <a:rPr lang="en-GB" dirty="0"/>
              <a:t>confidence that professionals understand his condition and requirements</a:t>
            </a:r>
          </a:p>
          <a:p>
            <a:pPr lvl="1"/>
            <a:r>
              <a:rPr lang="en-GB" dirty="0"/>
              <a:t>No need to to retell his story, </a:t>
            </a:r>
          </a:p>
          <a:p>
            <a:pPr lvl="1"/>
            <a:r>
              <a:rPr lang="en-GB" dirty="0"/>
              <a:t>receives the best possible care from informed, empowered professionals.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87729F-173A-E945-87B0-4C7EB1E350E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3522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600" dirty="0"/>
              <a:t>Example of HNY Solutions &amp; Initiatives.</a:t>
            </a:r>
          </a:p>
          <a:p>
            <a:pPr lvl="1"/>
            <a:r>
              <a:rPr lang="en-GB" sz="1600" dirty="0"/>
              <a:t>NHS APP, Patient on-line services, Patient Knows Best, Online-Consultations, &amp; </a:t>
            </a:r>
            <a:r>
              <a:rPr lang="en-GB" sz="1600" dirty="0" err="1"/>
              <a:t>Wayfinder</a:t>
            </a:r>
            <a:endParaRPr lang="en-GB" sz="1600" dirty="0"/>
          </a:p>
          <a:p>
            <a:r>
              <a:rPr lang="en-GB" sz="1600" dirty="0"/>
              <a:t>Impact on Simon:</a:t>
            </a:r>
          </a:p>
          <a:p>
            <a:pPr lvl="1"/>
            <a:r>
              <a:rPr lang="en-GB" sz="1600" dirty="0"/>
              <a:t>Simon will have access through the NHS APP which provides direct access to his Primary and Secondary Care Records - providing a greater understanding of his requirements</a:t>
            </a:r>
          </a:p>
          <a:p>
            <a:pPr lvl="1"/>
            <a:r>
              <a:rPr lang="en-GB" sz="1600" dirty="0"/>
              <a:t>Simon will be able to make, manage &amp; cancel appointments, without involving professionals, to meet his specific logistical needs, reducing the potential for an unavoidable DNA. </a:t>
            </a:r>
          </a:p>
          <a:p>
            <a:pPr lvl="2"/>
            <a:r>
              <a:rPr lang="en-GB" sz="1600" dirty="0"/>
              <a:t>Remote Appointments further support this</a:t>
            </a:r>
          </a:p>
          <a:p>
            <a:pPr lvl="1"/>
            <a:r>
              <a:rPr lang="en-GB" sz="1600" dirty="0"/>
              <a:t>Simon will be able to directly access medical correspondence and results, without having to contact professionals, reducing demand on services</a:t>
            </a:r>
          </a:p>
          <a:p>
            <a:pPr lvl="1"/>
            <a:r>
              <a:rPr lang="en-GB" sz="1600" dirty="0"/>
              <a:t>Simon will be able to provide self &amp; remote monitoring results digitally to the professionals in his care without the need of an appointment, reducing workload in the system, reducing waiting time to provide results &amp; allowing more rapid interventions. </a:t>
            </a:r>
          </a:p>
          <a:p>
            <a:pPr lvl="1"/>
            <a:r>
              <a:rPr lang="en-GB" sz="1600" dirty="0"/>
              <a:t>Simon is at the centre of his health care, empowering him in selfcare, further reducing some appointments</a:t>
            </a:r>
          </a:p>
          <a:p>
            <a:r>
              <a:rPr lang="en-GB" sz="1600" dirty="0"/>
              <a:t>Impact on Professionals:</a:t>
            </a:r>
          </a:p>
          <a:p>
            <a:pPr lvl="1"/>
            <a:r>
              <a:rPr lang="en-GB" sz="1600" dirty="0"/>
              <a:t>There will be a reduced DNA’s in services increasing capacity </a:t>
            </a:r>
          </a:p>
          <a:p>
            <a:pPr lvl="1"/>
            <a:r>
              <a:rPr lang="en-GB" sz="1600" dirty="0"/>
              <a:t>Reduced Number of appointments for information sharing – reduced Demand and Increased Capacity</a:t>
            </a:r>
          </a:p>
          <a:p>
            <a:pPr lvl="1"/>
            <a:r>
              <a:rPr lang="en-GB" sz="1600" dirty="0"/>
              <a:t>Rapid access to updated information – reducing clinical risk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87729F-173A-E945-87B0-4C7EB1E350E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623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5CA75-5C0C-4184-A226-BD56A5FDDE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2ABD2F-CC22-4537-8356-A976C7B77D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C0B8A9-957F-4335-84A5-C4B80A0F0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79F128F-A268-4394-B121-16B06B629BC0}" type="datetimeFigureOut">
              <a:rPr lang="en-GB" smtClean="0"/>
              <a:pPr/>
              <a:t>08/11/2022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2D2E72-0FA6-4B33-83E3-8CEFDEE84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3FFD68-7007-4B26-A659-D873A495A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C6A37E8-03F2-4A2A-B1E5-E6479DDAD58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3177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F1E33-6095-45B3-9DAB-AB4A0F2C4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B3088A-3849-41CB-95F9-58FC8A934A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BC8A6A-C874-435C-ADDF-FA7C292BBA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79F128F-A268-4394-B121-16B06B629BC0}" type="datetimeFigureOut">
              <a:rPr lang="en-GB" smtClean="0"/>
              <a:pPr/>
              <a:t>08/11/2022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DDB143-B810-47B2-A2E4-DECB81EAC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147BBF-0691-4506-BB21-56F39CEB5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C6A37E8-03F2-4A2A-B1E5-E6479DDAD58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24169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BFF223-CCBD-40C8-B945-E60A154ED5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957F96-8C24-44F1-A448-FCEB717B54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BF8626-C233-491F-A2DC-FA42A08C2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79F128F-A268-4394-B121-16B06B629BC0}" type="datetimeFigureOut">
              <a:rPr lang="en-GB" smtClean="0"/>
              <a:pPr/>
              <a:t>08/11/2022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C0704E-1FF2-42C9-8471-F14C101A4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FCC291-501B-4F5B-A2F1-A8D3066A2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C6A37E8-03F2-4A2A-B1E5-E6479DDAD58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5795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334AC-2937-4EF5-AFA9-3ECA85970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009651"/>
          </a:xfrm>
        </p:spPr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8EEA06-C0DE-49F4-A1F2-0AE16E3D87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472DCD-2FB0-487F-91BE-2183F59AD6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79F128F-A268-4394-B121-16B06B629BC0}" type="datetimeFigureOut">
              <a:rPr lang="en-GB" smtClean="0"/>
              <a:pPr/>
              <a:t>08/11/2022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53D79-6415-4E1D-A014-09A15564B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B14B46-F88A-4435-8E3A-420A4A863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C6A37E8-03F2-4A2A-B1E5-E6479DDAD58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4185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8067F-3DBA-4A4F-B312-AD7DBEC96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61975D-6340-4F8E-BC8A-B4A9117422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3E063C-52A5-4278-BE75-68BD4AD9E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79F128F-A268-4394-B121-16B06B629BC0}" type="datetimeFigureOut">
              <a:rPr lang="en-GB" smtClean="0"/>
              <a:pPr/>
              <a:t>08/11/2022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CCE9F1-F06F-400F-8F48-0DF9F9D52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82827-6550-4B64-A366-F69754BD1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C6A37E8-03F2-4A2A-B1E5-E6479DDAD58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04713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CFDA3-2054-4AFD-B9DE-CC336A462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D9FFE3-44BF-48CE-A770-A7EC535D27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272159-FCF1-424F-8D47-0F8A403183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DD339C-51B4-4AFC-BFDE-3FAA011F6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79F128F-A268-4394-B121-16B06B629BC0}" type="datetimeFigureOut">
              <a:rPr lang="en-GB" smtClean="0"/>
              <a:pPr/>
              <a:t>08/11/2022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86C58C-4007-4F6A-8CEC-B0ACD4B63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5B9C9F-5149-4AF3-A905-580056928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C6A37E8-03F2-4A2A-B1E5-E6479DDAD58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37748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9AC2E-290E-42B1-9588-F44E861A3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E18E56-2471-4A6D-807B-4FDFEEB1EA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9EB355-6781-4AFE-BAA4-F26C8EE815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E21623-DFE5-44A5-B426-564C95095B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875BC1-E608-43E6-AA0C-56E14AA136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BE76584-2EF7-4DB4-BDB6-DCEF31BBE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79F128F-A268-4394-B121-16B06B629BC0}" type="datetimeFigureOut">
              <a:rPr lang="en-GB" smtClean="0"/>
              <a:pPr/>
              <a:t>08/11/2022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0BF5CE-C37F-48B2-89EE-FF7ADF818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BC7600-99E7-4E3E-B545-F087255BC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C6A37E8-03F2-4A2A-B1E5-E6479DDAD58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163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91F7F-A4B5-4F28-8287-035D1BD88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1FE894-AC6B-4B02-B32B-11ADCA35D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79F128F-A268-4394-B121-16B06B629BC0}" type="datetimeFigureOut">
              <a:rPr lang="en-GB" smtClean="0"/>
              <a:pPr/>
              <a:t>08/11/2022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B58084-43FE-41EB-A66D-741259459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8BADB5-82B8-41BA-B93F-F7D912DA0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C6A37E8-03F2-4A2A-B1E5-E6479DDAD58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46056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D3F560E-813A-4F83-A832-D79D52258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79F128F-A268-4394-B121-16B06B629BC0}" type="datetimeFigureOut">
              <a:rPr lang="en-GB" smtClean="0"/>
              <a:pPr/>
              <a:t>08/11/2022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F0C6A4-964C-467B-B856-8D06E1F47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1E6528-43A0-44E4-BA27-63B8F14CC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C6A37E8-03F2-4A2A-B1E5-E6479DDAD58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0754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4A768-7F13-4979-965A-1A8C86FD9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B7E337-6262-422C-92D6-85657D8273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32A10C-54A1-45AE-B3A8-05BB88846A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7EA00B-EE48-411D-B94A-B297805B7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79F128F-A268-4394-B121-16B06B629BC0}" type="datetimeFigureOut">
              <a:rPr lang="en-GB" smtClean="0"/>
              <a:pPr/>
              <a:t>08/11/2022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49EB8B-030A-47FB-A075-43BDC4156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18A490-C955-4F6F-8FFF-2E06D46BC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C6A37E8-03F2-4A2A-B1E5-E6479DDAD58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0598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A49AC-2E61-45A2-AE6A-17B06312D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D83885-F29A-4720-8D6B-0D6A611139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5EE983-C8F3-47DB-8462-78B215B143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925F0C-B1FA-4035-AFC9-064FC1A0D6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79F128F-A268-4394-B121-16B06B629BC0}" type="datetimeFigureOut">
              <a:rPr lang="en-GB" smtClean="0"/>
              <a:pPr/>
              <a:t>08/11/2022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5DE4EE-2538-4ED8-98D7-67BCBCB72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3F1744-3E63-47CC-8CDC-57C2CC028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C6A37E8-03F2-4A2A-B1E5-E6479DDAD58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4624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7907EE-B4D0-405F-8280-0078FD7AE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8FFBEB-9B40-4759-92CA-0CD70FC5D7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0F3081-43B9-4F38-A764-42D4D50C05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9F128F-A268-4394-B121-16B06B629BC0}" type="datetimeFigureOut">
              <a:rPr lang="en-GB" smtClean="0"/>
              <a:t>08/11/2022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ED2039-6CC0-4938-9FB0-81896E7976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54EFA5-DD67-4891-B53C-20EC935139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6A37E8-03F2-4A2A-B1E5-E6479DDAD5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2039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hnyicb-hull.hcvdigital@nhs.net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nnt2znl5ETY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D460D98-3E7C-432A-8147-412DC8059E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5543" y="1453866"/>
            <a:ext cx="10306742" cy="1310102"/>
          </a:xfrm>
        </p:spPr>
        <p:txBody>
          <a:bodyPr>
            <a:normAutofit/>
          </a:bodyPr>
          <a:lstStyle/>
          <a:p>
            <a:pPr algn="l" fontAlgn="base">
              <a:lnSpc>
                <a:spcPts val="4500"/>
              </a:lnSpc>
              <a:spcAft>
                <a:spcPct val="0"/>
              </a:spcAft>
            </a:pPr>
            <a:r>
              <a:rPr lang="en-GB" sz="4500" b="1" dirty="0">
                <a:solidFill>
                  <a:srgbClr val="243570"/>
                </a:solidFill>
                <a:latin typeface="Calibri" panose="020F0502020204030204" pitchFamily="34" charset="0"/>
                <a:ea typeface="+mn-ea"/>
                <a:cs typeface="+mn-cs"/>
              </a:rPr>
              <a:t>Digital Strategy - Benefits by Design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310021B2-69F5-4728-A756-0F3AADDC14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5543" y="3321029"/>
            <a:ext cx="9144000" cy="786022"/>
          </a:xfrm>
        </p:spPr>
        <p:txBody>
          <a:bodyPr>
            <a:normAutofit/>
          </a:bodyPr>
          <a:lstStyle/>
          <a:p>
            <a:pPr algn="l"/>
            <a:r>
              <a:rPr lang="en-GB" dirty="0"/>
              <a:t>What Good ‘Should’\’Must’\’Has to’ Look like</a:t>
            </a:r>
          </a:p>
        </p:txBody>
      </p:sp>
      <p:sp>
        <p:nvSpPr>
          <p:cNvPr id="4" name="Subtitle 7">
            <a:extLst>
              <a:ext uri="{FF2B5EF4-FFF2-40B4-BE49-F238E27FC236}">
                <a16:creationId xmlns:a16="http://schemas.microsoft.com/office/drawing/2014/main" id="{C395F5E0-BE9D-BB89-143C-E930093CEC6E}"/>
              </a:ext>
            </a:extLst>
          </p:cNvPr>
          <p:cNvSpPr txBox="1">
            <a:spLocks/>
          </p:cNvSpPr>
          <p:nvPr/>
        </p:nvSpPr>
        <p:spPr>
          <a:xfrm>
            <a:off x="805543" y="4873112"/>
            <a:ext cx="4446105" cy="15331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400" b="1" dirty="0"/>
              <a:t>Andy Williams</a:t>
            </a:r>
          </a:p>
          <a:p>
            <a:pPr algn="l"/>
            <a:r>
              <a:rPr lang="en-GB" sz="1400" dirty="0"/>
              <a:t>Chief Digital Information Officer</a:t>
            </a:r>
          </a:p>
          <a:p>
            <a:pPr algn="l"/>
            <a:r>
              <a:rPr lang="en-GB" sz="1400" dirty="0"/>
              <a:t>andy.williams4@nhs.net </a:t>
            </a:r>
          </a:p>
          <a:p>
            <a:pPr algn="l"/>
            <a:endParaRPr lang="en-GB" sz="2800" dirty="0"/>
          </a:p>
          <a:p>
            <a:pPr algn="l"/>
            <a:endParaRPr lang="en-GB" sz="2800" dirty="0"/>
          </a:p>
        </p:txBody>
      </p:sp>
      <p:sp>
        <p:nvSpPr>
          <p:cNvPr id="5" name="Subtitle 7">
            <a:extLst>
              <a:ext uri="{FF2B5EF4-FFF2-40B4-BE49-F238E27FC236}">
                <a16:creationId xmlns:a16="http://schemas.microsoft.com/office/drawing/2014/main" id="{F61B39A9-2DFF-401A-E4BC-37135D39DD57}"/>
              </a:ext>
            </a:extLst>
          </p:cNvPr>
          <p:cNvSpPr txBox="1">
            <a:spLocks/>
          </p:cNvSpPr>
          <p:nvPr/>
        </p:nvSpPr>
        <p:spPr>
          <a:xfrm>
            <a:off x="4200472" y="4873112"/>
            <a:ext cx="4446105" cy="15331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400" b="1" dirty="0"/>
              <a:t>John Mitchell</a:t>
            </a:r>
          </a:p>
          <a:p>
            <a:pPr algn="l"/>
            <a:r>
              <a:rPr lang="en-GB" sz="1400" dirty="0"/>
              <a:t>Associate Director of IT\Digital</a:t>
            </a:r>
          </a:p>
          <a:p>
            <a:pPr algn="l"/>
            <a:r>
              <a:rPr lang="en-GB" sz="1400" dirty="0"/>
              <a:t>john.mitchell1@nhs.net </a:t>
            </a:r>
          </a:p>
          <a:p>
            <a:pPr algn="l"/>
            <a:endParaRPr lang="en-GB" sz="2800" dirty="0"/>
          </a:p>
          <a:p>
            <a:pPr algn="l"/>
            <a:endParaRPr lang="en-GB" sz="28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07AF97F-C781-EC51-5861-22D953387C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058" b="1161"/>
          <a:stretch/>
        </p:blipFill>
        <p:spPr bwMode="auto">
          <a:xfrm>
            <a:off x="5455677" y="376311"/>
            <a:ext cx="1280646" cy="96654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78769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D1879C-E248-E248-B55C-0CA2B40E3A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1856" y="1633055"/>
            <a:ext cx="8509291" cy="4561874"/>
          </a:xfrm>
          <a:prstGeom prst="rect">
            <a:avLst/>
          </a:prstGeom>
        </p:spPr>
      </p:pic>
      <p:pic>
        <p:nvPicPr>
          <p:cNvPr id="9" name="Picture 24" descr="Text&#10;&#10;Description automatically generated with medium confidence">
            <a:extLst>
              <a:ext uri="{FF2B5EF4-FFF2-40B4-BE49-F238E27FC236}">
                <a16:creationId xmlns:a16="http://schemas.microsoft.com/office/drawing/2014/main" id="{C196AAF1-20AF-204A-981B-D7F03A282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1825" y="769938"/>
            <a:ext cx="1862138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27">
            <a:extLst>
              <a:ext uri="{FF2B5EF4-FFF2-40B4-BE49-F238E27FC236}">
                <a16:creationId xmlns:a16="http://schemas.microsoft.com/office/drawing/2014/main" id="{2B3CA362-6114-8C41-9961-CF2AD518A5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4139" y="1004591"/>
            <a:ext cx="9567861" cy="677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ts val="4500"/>
              </a:lnSpc>
            </a:pPr>
            <a:r>
              <a:rPr lang="en-GB" sz="4500" dirty="0">
                <a:solidFill>
                  <a:srgbClr val="243570"/>
                </a:solidFill>
              </a:rPr>
              <a:t>Digital Roles &amp; Responsibilities</a:t>
            </a:r>
            <a:endParaRPr lang="en-US" altLang="en-US" sz="4500" dirty="0">
              <a:solidFill>
                <a:srgbClr val="243570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15" name="Rectangle 5">
            <a:extLst>
              <a:ext uri="{FF2B5EF4-FFF2-40B4-BE49-F238E27FC236}">
                <a16:creationId xmlns:a16="http://schemas.microsoft.com/office/drawing/2014/main" id="{0FE62E02-8FF4-9941-8694-8C08D40329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6236" y="4891592"/>
            <a:ext cx="2371933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Clr>
                <a:schemeClr val="accent2"/>
              </a:buClr>
            </a:pPr>
            <a:r>
              <a:rPr lang="en-US" sz="1900" b="1" dirty="0">
                <a:latin typeface="+mn-lt"/>
              </a:rPr>
              <a:t>NATIONAL</a:t>
            </a:r>
          </a:p>
        </p:txBody>
      </p:sp>
      <p:sp>
        <p:nvSpPr>
          <p:cNvPr id="17" name="Rectangle 5">
            <a:extLst>
              <a:ext uri="{FF2B5EF4-FFF2-40B4-BE49-F238E27FC236}">
                <a16:creationId xmlns:a16="http://schemas.microsoft.com/office/drawing/2014/main" id="{8BCEFBCB-6098-BE4F-86EC-B8151A6257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7491" y="3134423"/>
            <a:ext cx="2222708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Clr>
                <a:schemeClr val="accent2"/>
              </a:buClr>
            </a:pPr>
            <a:r>
              <a:rPr lang="en-US" sz="1900" b="1" dirty="0">
                <a:latin typeface="+mn-lt"/>
              </a:rPr>
              <a:t>ICS</a:t>
            </a:r>
          </a:p>
        </p:txBody>
      </p:sp>
      <p:sp>
        <p:nvSpPr>
          <p:cNvPr id="18" name="Rectangle 5">
            <a:extLst>
              <a:ext uri="{FF2B5EF4-FFF2-40B4-BE49-F238E27FC236}">
                <a16:creationId xmlns:a16="http://schemas.microsoft.com/office/drawing/2014/main" id="{A7A74FA8-2BF8-C546-BCE8-CBF016E3F2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795" y="1984397"/>
            <a:ext cx="2371933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Clr>
                <a:schemeClr val="accent2"/>
              </a:buClr>
            </a:pPr>
            <a:r>
              <a:rPr lang="en-US" sz="1900" b="1" dirty="0">
                <a:latin typeface="+mn-lt"/>
              </a:rPr>
              <a:t>PLACE</a:t>
            </a:r>
          </a:p>
        </p:txBody>
      </p:sp>
      <p:sp>
        <p:nvSpPr>
          <p:cNvPr id="19" name="Rectangle 5">
            <a:extLst>
              <a:ext uri="{FF2B5EF4-FFF2-40B4-BE49-F238E27FC236}">
                <a16:creationId xmlns:a16="http://schemas.microsoft.com/office/drawing/2014/main" id="{715C1EB9-7966-D94D-BC84-E129263F3A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7465" y="3363336"/>
            <a:ext cx="2578666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Clr>
                <a:schemeClr val="accent2"/>
              </a:buClr>
            </a:pPr>
            <a:r>
              <a:rPr lang="en-US" sz="1900" b="1" dirty="0">
                <a:latin typeface="+mn-lt"/>
              </a:rPr>
              <a:t>NEIGHBOURHOOD</a:t>
            </a:r>
          </a:p>
        </p:txBody>
      </p:sp>
      <p:sp>
        <p:nvSpPr>
          <p:cNvPr id="20" name="Rectangle 5">
            <a:extLst>
              <a:ext uri="{FF2B5EF4-FFF2-40B4-BE49-F238E27FC236}">
                <a16:creationId xmlns:a16="http://schemas.microsoft.com/office/drawing/2014/main" id="{AD37D50D-9C34-A842-8A01-AC29379DAD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8702" y="4941592"/>
            <a:ext cx="2582445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Clr>
                <a:schemeClr val="accent2"/>
              </a:buClr>
            </a:pPr>
            <a:r>
              <a:rPr lang="en-US" sz="1900" b="1" dirty="0">
                <a:latin typeface="+mn-lt"/>
              </a:rPr>
              <a:t>ORGANISATION</a:t>
            </a:r>
          </a:p>
        </p:txBody>
      </p:sp>
      <p:sp>
        <p:nvSpPr>
          <p:cNvPr id="26" name="Rectangle 5">
            <a:extLst>
              <a:ext uri="{FF2B5EF4-FFF2-40B4-BE49-F238E27FC236}">
                <a16:creationId xmlns:a16="http://schemas.microsoft.com/office/drawing/2014/main" id="{72E063E1-AC1C-DA42-AC1F-D843BA980B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6236" y="5288805"/>
            <a:ext cx="2371933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Clr>
                <a:schemeClr val="accent2"/>
              </a:buClr>
            </a:pPr>
            <a:r>
              <a:rPr lang="en-US" sz="1900" dirty="0">
                <a:latin typeface="+mn-lt"/>
              </a:rPr>
              <a:t>Policy</a:t>
            </a:r>
          </a:p>
        </p:txBody>
      </p:sp>
      <p:sp>
        <p:nvSpPr>
          <p:cNvPr id="27" name="Rectangle 5">
            <a:extLst>
              <a:ext uri="{FF2B5EF4-FFF2-40B4-BE49-F238E27FC236}">
                <a16:creationId xmlns:a16="http://schemas.microsoft.com/office/drawing/2014/main" id="{C73E1D1E-DDBB-E04F-85DD-ED4BC162F8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7490" y="3458349"/>
            <a:ext cx="2222708" cy="969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Clr>
                <a:schemeClr val="accent2"/>
              </a:buClr>
            </a:pPr>
            <a:r>
              <a:rPr lang="en-US" sz="1900" dirty="0">
                <a:cs typeface="Calibri" panose="020F0502020204030204" pitchFamily="34" charset="0"/>
              </a:rPr>
              <a:t>Strategy </a:t>
            </a:r>
            <a:r>
              <a:rPr lang="en-GB" sz="1900" dirty="0">
                <a:latin typeface="+mj-lt"/>
                <a:cs typeface="Calibri" panose="020F0502020204030204" pitchFamily="34" charset="0"/>
              </a:rPr>
              <a:t>e.g., Technology / Intelligence</a:t>
            </a:r>
          </a:p>
        </p:txBody>
      </p:sp>
      <p:sp>
        <p:nvSpPr>
          <p:cNvPr id="28" name="Rectangle 5">
            <a:extLst>
              <a:ext uri="{FF2B5EF4-FFF2-40B4-BE49-F238E27FC236}">
                <a16:creationId xmlns:a16="http://schemas.microsoft.com/office/drawing/2014/main" id="{147DD222-5FB4-7148-9678-4C7BD903FF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7760" y="2355309"/>
            <a:ext cx="2096212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Clr>
                <a:schemeClr val="accent2"/>
              </a:buClr>
            </a:pPr>
            <a:r>
              <a:rPr lang="en-US" sz="1900" dirty="0">
                <a:latin typeface="+mn-lt"/>
              </a:rPr>
              <a:t>Planning </a:t>
            </a:r>
            <a:r>
              <a:rPr lang="en-GB" sz="1900" dirty="0">
                <a:latin typeface="+mj-lt"/>
                <a:cs typeface="Calibri" panose="020F0502020204030204" pitchFamily="34" charset="0"/>
              </a:rPr>
              <a:t>e.g., for implementation</a:t>
            </a:r>
            <a:endParaRPr lang="en-US" sz="1900" dirty="0">
              <a:latin typeface="+mj-lt"/>
            </a:endParaRPr>
          </a:p>
        </p:txBody>
      </p:sp>
      <p:sp>
        <p:nvSpPr>
          <p:cNvPr id="29" name="Rectangle 5">
            <a:extLst>
              <a:ext uri="{FF2B5EF4-FFF2-40B4-BE49-F238E27FC236}">
                <a16:creationId xmlns:a16="http://schemas.microsoft.com/office/drawing/2014/main" id="{A560BDBB-FEAF-314C-BFA1-780D1791DE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9303" y="3654653"/>
            <a:ext cx="1817434" cy="969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Clr>
                <a:schemeClr val="accent2"/>
              </a:buClr>
            </a:pPr>
            <a:r>
              <a:rPr lang="en-US" sz="1900" dirty="0">
                <a:latin typeface="+mn-lt"/>
              </a:rPr>
              <a:t>Coordination </a:t>
            </a:r>
            <a:r>
              <a:rPr lang="en-GB" sz="1900" dirty="0">
                <a:latin typeface="+mj-lt"/>
                <a:cs typeface="Calibri" panose="020F0502020204030204" pitchFamily="34" charset="0"/>
              </a:rPr>
              <a:t>e.g., of resources</a:t>
            </a:r>
            <a:endParaRPr lang="en-US" sz="1900" dirty="0">
              <a:latin typeface="+mj-lt"/>
            </a:endParaRPr>
          </a:p>
        </p:txBody>
      </p:sp>
      <p:sp>
        <p:nvSpPr>
          <p:cNvPr id="30" name="Rectangle 5">
            <a:extLst>
              <a:ext uri="{FF2B5EF4-FFF2-40B4-BE49-F238E27FC236}">
                <a16:creationId xmlns:a16="http://schemas.microsoft.com/office/drawing/2014/main" id="{F78341D5-A749-1E45-AA73-565D6F4748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8702" y="5326313"/>
            <a:ext cx="2582445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Clr>
                <a:schemeClr val="accent2"/>
              </a:buClr>
            </a:pPr>
            <a:r>
              <a:rPr lang="en-US" sz="1900" dirty="0">
                <a:latin typeface="+mn-lt"/>
              </a:rPr>
              <a:t>Delivery </a:t>
            </a:r>
            <a:r>
              <a:rPr lang="en-GB" sz="1900" dirty="0">
                <a:cs typeface="Calibri" panose="020F0502020204030204" pitchFamily="34" charset="0"/>
              </a:rPr>
              <a:t>e.g., </a:t>
            </a:r>
            <a:r>
              <a:rPr lang="en-GB" sz="1900" dirty="0">
                <a:latin typeface="+mj-lt"/>
                <a:cs typeface="Calibri" panose="020F0502020204030204" pitchFamily="34" charset="0"/>
              </a:rPr>
              <a:t>of products/solutions</a:t>
            </a:r>
            <a:endParaRPr lang="en-US" sz="1900" dirty="0">
              <a:latin typeface="+mj-lt"/>
            </a:endParaRPr>
          </a:p>
        </p:txBody>
      </p:sp>
      <p:pic>
        <p:nvPicPr>
          <p:cNvPr id="31" name="Content Placeholder 10" descr="Shape, rectangle&#10;&#10;Description automatically generated">
            <a:extLst>
              <a:ext uri="{FF2B5EF4-FFF2-40B4-BE49-F238E27FC236}">
                <a16:creationId xmlns:a16="http://schemas.microsoft.com/office/drawing/2014/main" id="{EEFADD1F-B404-C842-A144-46659957A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2025995" cy="343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Rectangle 5">
            <a:extLst>
              <a:ext uri="{FF2B5EF4-FFF2-40B4-BE49-F238E27FC236}">
                <a16:creationId xmlns:a16="http://schemas.microsoft.com/office/drawing/2014/main" id="{7D46A274-FB6F-1048-9699-894F658525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34" y="42495"/>
            <a:ext cx="194454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Clr>
                <a:srgbClr val="3AB5E9"/>
              </a:buClr>
            </a:pPr>
            <a:r>
              <a:rPr lang="en-US" sz="1100" dirty="0">
                <a:solidFill>
                  <a:schemeClr val="bg1"/>
                </a:solidFill>
                <a:latin typeface="+mj-lt"/>
              </a:rPr>
              <a:t>SETTING OUR DIGITAL VISION</a:t>
            </a:r>
          </a:p>
        </p:txBody>
      </p:sp>
    </p:spTree>
    <p:extLst>
      <p:ext uri="{BB962C8B-B14F-4D97-AF65-F5344CB8AC3E}">
        <p14:creationId xmlns:p14="http://schemas.microsoft.com/office/powerpoint/2010/main" val="20297682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C24FEF9-9171-708E-1B1B-A1D036BE66B3}"/>
              </a:ext>
            </a:extLst>
          </p:cNvPr>
          <p:cNvSpPr/>
          <p:nvPr/>
        </p:nvSpPr>
        <p:spPr>
          <a:xfrm>
            <a:off x="807720" y="2162629"/>
            <a:ext cx="10576560" cy="1009651"/>
          </a:xfrm>
          <a:prstGeom prst="roundRect">
            <a:avLst/>
          </a:prstGeom>
          <a:solidFill>
            <a:srgbClr val="23357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82F6A2-4B82-00BA-536A-5985E3CD7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720" y="1185862"/>
            <a:ext cx="10515600" cy="1009651"/>
          </a:xfrm>
        </p:spPr>
        <p:txBody>
          <a:bodyPr>
            <a:normAutofit/>
          </a:bodyPr>
          <a:lstStyle/>
          <a:p>
            <a:r>
              <a:rPr lang="en-GB" sz="4100" dirty="0">
                <a:solidFill>
                  <a:srgbClr val="243570"/>
                </a:solidFill>
                <a:latin typeface="Calibri" panose="020F0502020204030204" pitchFamily="34" charset="0"/>
                <a:ea typeface="+mn-ea"/>
                <a:cs typeface="+mn-cs"/>
              </a:rPr>
              <a:t>Digitally shared records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A9C521-621E-6F36-5677-4618DC9070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4677" y="3670683"/>
            <a:ext cx="9110003" cy="28113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b="1" dirty="0"/>
              <a:t>Impact on Professionals:</a:t>
            </a:r>
          </a:p>
          <a:p>
            <a:pPr lvl="1"/>
            <a:r>
              <a:rPr lang="en-GB" sz="1600" dirty="0"/>
              <a:t>Access to Simon’s information in real time, at the right time from any location</a:t>
            </a:r>
          </a:p>
          <a:p>
            <a:pPr lvl="1"/>
            <a:r>
              <a:rPr lang="en-GB" sz="1600" dirty="0"/>
              <a:t>Visibility of other agencies involved and a holistic view of Simon’s care</a:t>
            </a:r>
          </a:p>
          <a:p>
            <a:pPr lvl="1"/>
            <a:r>
              <a:rPr lang="en-GB" sz="1600" dirty="0"/>
              <a:t>Access to medications and alerts; supports patient safety and reduces duplicate prescribing</a:t>
            </a:r>
          </a:p>
          <a:p>
            <a:pPr marL="0" indent="0">
              <a:buNone/>
            </a:pPr>
            <a:endParaRPr lang="en-GB" sz="1600" b="1" dirty="0"/>
          </a:p>
          <a:p>
            <a:pPr marL="0" indent="0">
              <a:buNone/>
            </a:pPr>
            <a:r>
              <a:rPr lang="en-GB" sz="1600" b="1" dirty="0"/>
              <a:t>Impact on Simon: </a:t>
            </a:r>
          </a:p>
          <a:p>
            <a:pPr lvl="1"/>
            <a:r>
              <a:rPr lang="en-GB" sz="1600" dirty="0"/>
              <a:t>Confidence professionals understand his condition and needs. </a:t>
            </a:r>
          </a:p>
          <a:p>
            <a:pPr lvl="1"/>
            <a:r>
              <a:rPr lang="en-GB" sz="1600" dirty="0"/>
              <a:t>Doesn’t have to retell his story.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150D2A-7579-741E-1554-273FAEE21278}"/>
              </a:ext>
            </a:extLst>
          </p:cNvPr>
          <p:cNvSpPr txBox="1"/>
          <p:nvPr/>
        </p:nvSpPr>
        <p:spPr>
          <a:xfrm>
            <a:off x="2133600" y="2465643"/>
            <a:ext cx="91592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Yorkshire &amp; Humber Care Record	     EPR Convergence	   Sharing Green List</a:t>
            </a:r>
          </a:p>
        </p:txBody>
      </p:sp>
      <p:pic>
        <p:nvPicPr>
          <p:cNvPr id="6" name="Graphic 5" descr="Ui Ux with solid fill">
            <a:extLst>
              <a:ext uri="{FF2B5EF4-FFF2-40B4-BE49-F238E27FC236}">
                <a16:creationId xmlns:a16="http://schemas.microsoft.com/office/drawing/2014/main" id="{2498AF5C-4D36-8DD2-8925-8D1100ADDF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9160" y="2193109"/>
            <a:ext cx="914400" cy="9144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F8C8C19-5E3E-2BB6-B6D5-653BEBC49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469" y="3492898"/>
            <a:ext cx="595189" cy="595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9436C69-E27D-D88F-21C4-54C8B3944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38" y="5046956"/>
            <a:ext cx="704850" cy="70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06201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82F6A2-4B82-00BA-536A-5985E3CD7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89549"/>
            <a:ext cx="10515600" cy="1009651"/>
          </a:xfrm>
        </p:spPr>
        <p:txBody>
          <a:bodyPr>
            <a:normAutofit/>
          </a:bodyPr>
          <a:lstStyle/>
          <a:p>
            <a:r>
              <a:rPr lang="en-GB" sz="4100" dirty="0">
                <a:solidFill>
                  <a:srgbClr val="243570"/>
                </a:solidFill>
                <a:latin typeface="Calibri" panose="020F0502020204030204" pitchFamily="34" charset="0"/>
                <a:ea typeface="+mn-ea"/>
                <a:cs typeface="+mn-cs"/>
              </a:rPr>
              <a:t>Digital patient empowerment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A9C521-621E-6F36-5677-4618DC9070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3185" y="5082978"/>
            <a:ext cx="9548446" cy="156759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600" b="1" dirty="0"/>
              <a:t>Impact on Simon:</a:t>
            </a:r>
          </a:p>
          <a:p>
            <a:pPr lvl="1"/>
            <a:r>
              <a:rPr lang="en-GB" sz="1600" dirty="0"/>
              <a:t>NHS APP gives direct access to his care records</a:t>
            </a:r>
          </a:p>
          <a:p>
            <a:pPr lvl="1"/>
            <a:r>
              <a:rPr lang="en-GB" sz="1600" dirty="0"/>
              <a:t>Simon can make, manage &amp; cancel appointments, without involving professionals, </a:t>
            </a:r>
          </a:p>
          <a:p>
            <a:pPr lvl="1"/>
            <a:r>
              <a:rPr lang="en-GB" sz="1600" dirty="0"/>
              <a:t>Simon can see medical correspondence and results, reducing demand on services</a:t>
            </a:r>
          </a:p>
          <a:p>
            <a:pPr lvl="1"/>
            <a:r>
              <a:rPr lang="en-GB" sz="1600" dirty="0"/>
              <a:t>Remote monitoring enables Simon to share his results with professionals </a:t>
            </a:r>
          </a:p>
          <a:p>
            <a:pPr marL="0" indent="0">
              <a:buNone/>
            </a:pPr>
            <a:endParaRPr lang="en-GB" sz="1600" dirty="0"/>
          </a:p>
          <a:p>
            <a:pPr marL="0" indent="0">
              <a:buNone/>
            </a:pPr>
            <a:endParaRPr lang="en-GB" sz="1600" dirty="0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40FC6F7B-D3BB-44C2-F7E6-B91C8E65F2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469" y="3508138"/>
            <a:ext cx="595189" cy="595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E414695E-01B5-6BEB-1CA8-38C9C5CF5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38" y="4864076"/>
            <a:ext cx="704850" cy="70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F93B960-0A21-D94E-A886-C647E5F2EEBC}"/>
              </a:ext>
            </a:extLst>
          </p:cNvPr>
          <p:cNvSpPr txBox="1"/>
          <p:nvPr/>
        </p:nvSpPr>
        <p:spPr>
          <a:xfrm>
            <a:off x="1643184" y="3627120"/>
            <a:ext cx="669309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1600" b="1" dirty="0"/>
              <a:t>Impact on Professionals: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Reduced DNA’s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Reduced appointments needed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Rapid access to up to date information, reducing clinical risk</a:t>
            </a:r>
          </a:p>
        </p:txBody>
      </p:sp>
      <p:sp>
        <p:nvSpPr>
          <p:cNvPr id="4" name="Rectangle: Rounded Corners 6">
            <a:extLst>
              <a:ext uri="{FF2B5EF4-FFF2-40B4-BE49-F238E27FC236}">
                <a16:creationId xmlns:a16="http://schemas.microsoft.com/office/drawing/2014/main" id="{578340C0-2322-662E-BF6A-88405C7D178F}"/>
              </a:ext>
            </a:extLst>
          </p:cNvPr>
          <p:cNvSpPr/>
          <p:nvPr/>
        </p:nvSpPr>
        <p:spPr>
          <a:xfrm>
            <a:off x="777240" y="2199200"/>
            <a:ext cx="10576560" cy="1009651"/>
          </a:xfrm>
          <a:prstGeom prst="roundRect">
            <a:avLst/>
          </a:prstGeom>
          <a:solidFill>
            <a:srgbClr val="23357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805ED5-5252-85B3-89BC-5BA2ABDE8A33}"/>
              </a:ext>
            </a:extLst>
          </p:cNvPr>
          <p:cNvSpPr txBox="1"/>
          <p:nvPr/>
        </p:nvSpPr>
        <p:spPr>
          <a:xfrm>
            <a:off x="1599809" y="2471735"/>
            <a:ext cx="944489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GB" sz="1600" dirty="0">
                <a:solidFill>
                  <a:schemeClr val="bg1"/>
                </a:solidFill>
              </a:rPr>
              <a:t>NHS APP     Patient Online services     Patient Knows Best      Online-Consultations      </a:t>
            </a:r>
            <a:r>
              <a:rPr lang="en-GB" sz="1600" dirty="0" err="1">
                <a:solidFill>
                  <a:schemeClr val="bg1"/>
                </a:solidFill>
              </a:rPr>
              <a:t>Wayfinder</a:t>
            </a:r>
            <a:endParaRPr lang="en-GB" sz="1600" dirty="0">
              <a:solidFill>
                <a:schemeClr val="bg1"/>
              </a:solidFill>
            </a:endParaRPr>
          </a:p>
        </p:txBody>
      </p:sp>
      <p:pic>
        <p:nvPicPr>
          <p:cNvPr id="7" name="Graphic 6" descr="Ui Ux with solid fill">
            <a:extLst>
              <a:ext uri="{FF2B5EF4-FFF2-40B4-BE49-F238E27FC236}">
                <a16:creationId xmlns:a16="http://schemas.microsoft.com/office/drawing/2014/main" id="{C5CB6862-A590-67E9-3F81-2FEB4ADF4D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68680" y="222968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6052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82F6A2-4B82-00BA-536A-5985E3CD7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1201220"/>
            <a:ext cx="10515600" cy="1009651"/>
          </a:xfrm>
        </p:spPr>
        <p:txBody>
          <a:bodyPr>
            <a:normAutofit/>
          </a:bodyPr>
          <a:lstStyle/>
          <a:p>
            <a:r>
              <a:rPr lang="en-GB" sz="4100" dirty="0">
                <a:solidFill>
                  <a:srgbClr val="243570"/>
                </a:solidFill>
                <a:latin typeface="Calibri" panose="020F0502020204030204" pitchFamily="34" charset="0"/>
                <a:ea typeface="+mn-ea"/>
                <a:cs typeface="+mn-cs"/>
              </a:rPr>
              <a:t>Unplanned &amp; emergency care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A9C521-621E-6F36-5677-4618DC9070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0488" y="3371671"/>
            <a:ext cx="10515600" cy="178727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GB" sz="1600" dirty="0"/>
          </a:p>
          <a:p>
            <a:pPr marL="0" indent="0">
              <a:buNone/>
            </a:pPr>
            <a:r>
              <a:rPr lang="en-GB" sz="1600" b="1" dirty="0"/>
              <a:t>Impact on Professionals:</a:t>
            </a:r>
          </a:p>
          <a:p>
            <a:pPr lvl="1"/>
            <a:r>
              <a:rPr lang="en-GB" sz="1600" dirty="0"/>
              <a:t>Access to Simon’s record ensuring they make the right decision and lower risk</a:t>
            </a:r>
          </a:p>
          <a:p>
            <a:pPr lvl="1"/>
            <a:r>
              <a:rPr lang="en-GB" sz="1600" dirty="0"/>
              <a:t>Ability to book Simon into the most appropriate service – avoiding an ED visits, </a:t>
            </a:r>
          </a:p>
          <a:p>
            <a:pPr lvl="1"/>
            <a:r>
              <a:rPr lang="en-GB" sz="1600" dirty="0"/>
              <a:t>Access to Clinical Messaging System, and will to be able to get real time, </a:t>
            </a:r>
          </a:p>
          <a:p>
            <a:pPr lvl="1"/>
            <a:r>
              <a:rPr lang="en-GB" sz="1600" dirty="0"/>
              <a:t>Clinicians involved in his regular care will receive notifications &amp; updates on any U&amp;EC treatment </a:t>
            </a:r>
            <a:endParaRPr lang="en-GB" sz="2100" dirty="0"/>
          </a:p>
          <a:p>
            <a:pPr lvl="1"/>
            <a:endParaRPr lang="en-GB" sz="1600"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1CB74F52-C0FC-1581-32B9-EE100374E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469" y="3538618"/>
            <a:ext cx="595189" cy="595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F877CABD-59A2-F046-8CC1-DB2E641E0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38" y="5077436"/>
            <a:ext cx="704850" cy="70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BC639FF-5029-8076-5702-7542FDE41BB5}"/>
              </a:ext>
            </a:extLst>
          </p:cNvPr>
          <p:cNvSpPr txBox="1"/>
          <p:nvPr/>
        </p:nvSpPr>
        <p:spPr>
          <a:xfrm>
            <a:off x="1560488" y="5277972"/>
            <a:ext cx="97171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1600" b="1" dirty="0"/>
              <a:t>Impact on Simon: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Increased confidence that U&amp;EC understands his requirements - more likely to use 111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Treatment provided by the right service, in the right place, at the right time, avoiding ED visits </a:t>
            </a:r>
          </a:p>
        </p:txBody>
      </p:sp>
      <p:sp>
        <p:nvSpPr>
          <p:cNvPr id="11" name="Rectangle: Rounded Corners 6">
            <a:extLst>
              <a:ext uri="{FF2B5EF4-FFF2-40B4-BE49-F238E27FC236}">
                <a16:creationId xmlns:a16="http://schemas.microsoft.com/office/drawing/2014/main" id="{BB49A367-5154-C2EB-A4D1-67A8E870DDE0}"/>
              </a:ext>
            </a:extLst>
          </p:cNvPr>
          <p:cNvSpPr/>
          <p:nvPr/>
        </p:nvSpPr>
        <p:spPr>
          <a:xfrm>
            <a:off x="777240" y="2245162"/>
            <a:ext cx="10576560" cy="1009651"/>
          </a:xfrm>
          <a:prstGeom prst="roundRect">
            <a:avLst/>
          </a:prstGeom>
          <a:solidFill>
            <a:srgbClr val="23357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803FC16-0921-ABE3-2B76-78F733CB08EC}"/>
              </a:ext>
            </a:extLst>
          </p:cNvPr>
          <p:cNvSpPr txBox="1"/>
          <p:nvPr/>
        </p:nvSpPr>
        <p:spPr>
          <a:xfrm>
            <a:off x="2103120" y="2548176"/>
            <a:ext cx="915924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1600" dirty="0">
                <a:solidFill>
                  <a:schemeClr val="bg1"/>
                </a:solidFill>
              </a:rPr>
              <a:t>Yorkshire &amp; Humber Care Record       Any to Any Booking	   Standardised Clinical Messaging</a:t>
            </a:r>
          </a:p>
        </p:txBody>
      </p:sp>
      <p:pic>
        <p:nvPicPr>
          <p:cNvPr id="15" name="Graphic 14" descr="Ui Ux with solid fill">
            <a:extLst>
              <a:ext uri="{FF2B5EF4-FFF2-40B4-BE49-F238E27FC236}">
                <a16:creationId xmlns:a16="http://schemas.microsoft.com/office/drawing/2014/main" id="{E95F1C7F-76E2-571D-378E-06F6AD2123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68680" y="227564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4381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82F6A2-4B82-00BA-536A-5985E3CD7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508" y="1188001"/>
            <a:ext cx="10515600" cy="1009651"/>
          </a:xfrm>
        </p:spPr>
        <p:txBody>
          <a:bodyPr>
            <a:normAutofit/>
          </a:bodyPr>
          <a:lstStyle/>
          <a:p>
            <a:r>
              <a:rPr lang="en-GB" sz="4100" dirty="0">
                <a:solidFill>
                  <a:srgbClr val="243570"/>
                </a:solidFill>
                <a:latin typeface="Calibri" panose="020F0502020204030204" pitchFamily="34" charset="0"/>
                <a:ea typeface="+mn-ea"/>
                <a:cs typeface="+mn-cs"/>
              </a:rPr>
              <a:t>Digital inclusion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A9C521-621E-6F36-5677-4618DC9070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2012" y="5333732"/>
            <a:ext cx="8873588" cy="12367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b="1" dirty="0"/>
              <a:t>Impact on Simon:</a:t>
            </a:r>
          </a:p>
          <a:p>
            <a:pPr lvl="1"/>
            <a:r>
              <a:rPr lang="en-GB" sz="1600" dirty="0"/>
              <a:t>The care Simon receives will be adjusted to his current level of digital maturity</a:t>
            </a:r>
          </a:p>
          <a:p>
            <a:pPr lvl="1"/>
            <a:r>
              <a:rPr lang="en-GB" sz="1600" dirty="0"/>
              <a:t>When Simon notifies his GP he will notice that has care plan will change appropriately.</a:t>
            </a:r>
          </a:p>
          <a:p>
            <a:pPr marL="457200" lvl="1" indent="0">
              <a:buNone/>
            </a:pPr>
            <a:endParaRPr lang="en-GB" sz="1600" dirty="0"/>
          </a:p>
          <a:p>
            <a:pPr marL="457200" lvl="1" indent="0">
              <a:buNone/>
            </a:pPr>
            <a:endParaRPr lang="en-GB" sz="1700" dirty="0"/>
          </a:p>
          <a:p>
            <a:pPr marL="457200" lvl="1" indent="0">
              <a:buNone/>
            </a:pPr>
            <a:endParaRPr lang="en-GB"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E8C97536-7CAC-120E-920C-A9444B842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469" y="3492898"/>
            <a:ext cx="595189" cy="595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13A5DABB-41FD-B87D-8D8B-E2DE37EC4A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38" y="5168876"/>
            <a:ext cx="704850" cy="70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411C504-A7C6-9BC4-837B-9E81C7D75840}"/>
              </a:ext>
            </a:extLst>
          </p:cNvPr>
          <p:cNvSpPr txBox="1"/>
          <p:nvPr/>
        </p:nvSpPr>
        <p:spPr>
          <a:xfrm>
            <a:off x="1699845" y="3591994"/>
            <a:ext cx="898378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1600" b="1" dirty="0"/>
              <a:t>Impact on Professionals: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Digital maturity will be digitally coded in records which will allow care pathways to be flagged and amended when no longer appropriate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Care professionals will be aware of how digitally mature patients are and can respond accordingly.</a:t>
            </a:r>
          </a:p>
        </p:txBody>
      </p:sp>
      <p:sp>
        <p:nvSpPr>
          <p:cNvPr id="4" name="Rectangle: Rounded Corners 6">
            <a:extLst>
              <a:ext uri="{FF2B5EF4-FFF2-40B4-BE49-F238E27FC236}">
                <a16:creationId xmlns:a16="http://schemas.microsoft.com/office/drawing/2014/main" id="{DD6EBA9C-12C4-4F4D-B96B-ADD630FF38FC}"/>
              </a:ext>
            </a:extLst>
          </p:cNvPr>
          <p:cNvSpPr/>
          <p:nvPr/>
        </p:nvSpPr>
        <p:spPr>
          <a:xfrm>
            <a:off x="758874" y="2172086"/>
            <a:ext cx="10576560" cy="1009651"/>
          </a:xfrm>
          <a:prstGeom prst="roundRect">
            <a:avLst/>
          </a:prstGeom>
          <a:solidFill>
            <a:srgbClr val="23357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9" name="Graphic 8" descr="Ui Ux with solid fill">
            <a:extLst>
              <a:ext uri="{FF2B5EF4-FFF2-40B4-BE49-F238E27FC236}">
                <a16:creationId xmlns:a16="http://schemas.microsoft.com/office/drawing/2014/main" id="{9E541F52-285D-F577-C260-C1772D2E7B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50314" y="2202566"/>
            <a:ext cx="914400" cy="914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04BE94C-13A2-2E74-8B1F-ABCBCA799104}"/>
              </a:ext>
            </a:extLst>
          </p:cNvPr>
          <p:cNvSpPr txBox="1"/>
          <p:nvPr/>
        </p:nvSpPr>
        <p:spPr>
          <a:xfrm>
            <a:off x="2068732" y="2268339"/>
            <a:ext cx="10515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endParaRPr lang="en-GB" sz="1600" dirty="0">
              <a:solidFill>
                <a:schemeClr val="bg1"/>
              </a:solidFill>
            </a:endParaRPr>
          </a:p>
          <a:p>
            <a:pPr lvl="1"/>
            <a:r>
              <a:rPr lang="en-GB" sz="1600" dirty="0">
                <a:solidFill>
                  <a:schemeClr val="bg1"/>
                </a:solidFill>
              </a:rPr>
              <a:t>Dedicated Digital Inclusion Team                    Coding of Digital Maturity Programme</a:t>
            </a:r>
          </a:p>
        </p:txBody>
      </p:sp>
    </p:spTree>
    <p:extLst>
      <p:ext uri="{BB962C8B-B14F-4D97-AF65-F5344CB8AC3E}">
        <p14:creationId xmlns:p14="http://schemas.microsoft.com/office/powerpoint/2010/main" val="36546756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82F6A2-4B82-00BA-536A-5985E3CD7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760" y="1140260"/>
            <a:ext cx="10515600" cy="1009651"/>
          </a:xfrm>
        </p:spPr>
        <p:txBody>
          <a:bodyPr>
            <a:normAutofit/>
          </a:bodyPr>
          <a:lstStyle/>
          <a:p>
            <a:r>
              <a:rPr lang="en-GB" sz="4100" dirty="0">
                <a:solidFill>
                  <a:srgbClr val="243570"/>
                </a:solidFill>
                <a:latin typeface="Calibri" panose="020F0502020204030204" pitchFamily="34" charset="0"/>
                <a:ea typeface="+mn-ea"/>
                <a:cs typeface="+mn-cs"/>
              </a:rPr>
              <a:t>Future system planning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A9C521-621E-6F36-5677-4618DC9070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3187520"/>
            <a:ext cx="10515600" cy="356984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1600" dirty="0"/>
          </a:p>
          <a:p>
            <a:pPr marL="0" indent="0">
              <a:buNone/>
            </a:pPr>
            <a:r>
              <a:rPr lang="en-GB" sz="1600" b="1" dirty="0"/>
              <a:t>Impact on Professionals:</a:t>
            </a:r>
          </a:p>
          <a:p>
            <a:pPr lvl="1"/>
            <a:r>
              <a:rPr lang="en-GB" sz="1600" dirty="0"/>
              <a:t>Information will no longer be siloed improving efficiencies</a:t>
            </a:r>
          </a:p>
          <a:p>
            <a:pPr lvl="1"/>
            <a:r>
              <a:rPr lang="en-GB" sz="1600" dirty="0"/>
              <a:t>We will better understand the requirements of our population </a:t>
            </a:r>
          </a:p>
          <a:p>
            <a:pPr lvl="1"/>
            <a:r>
              <a:rPr lang="en-GB" sz="1600" dirty="0"/>
              <a:t>Centralised reporting will reduce duplication and increase capacity</a:t>
            </a:r>
          </a:p>
          <a:p>
            <a:pPr lvl="1"/>
            <a:r>
              <a:rPr lang="en-GB" sz="1600" dirty="0"/>
              <a:t>Virtual Wards will free up system capacity </a:t>
            </a:r>
          </a:p>
          <a:p>
            <a:pPr lvl="1"/>
            <a:r>
              <a:rPr lang="en-GB" sz="1600" dirty="0"/>
              <a:t>Centralised views of ICS will enable better informed decision making </a:t>
            </a:r>
          </a:p>
          <a:p>
            <a:pPr lvl="1"/>
            <a:endParaRPr lang="en-GB" sz="1600" dirty="0"/>
          </a:p>
          <a:p>
            <a:pPr marL="0" indent="0">
              <a:buNone/>
            </a:pPr>
            <a:r>
              <a:rPr lang="en-GB" sz="1600" b="1" dirty="0"/>
              <a:t>Impact on Simon:</a:t>
            </a:r>
          </a:p>
          <a:p>
            <a:pPr lvl="1"/>
            <a:r>
              <a:rPr lang="en-GB" sz="1600" dirty="0"/>
              <a:t>The services Simon’s neighbourhood will reflect the needs of the community</a:t>
            </a:r>
          </a:p>
          <a:p>
            <a:pPr lvl="1"/>
            <a:r>
              <a:rPr lang="en-GB" sz="1600" dirty="0"/>
              <a:t>Simon’s home becomes part of a virtual ward and connected system  </a:t>
            </a:r>
          </a:p>
        </p:txBody>
      </p:sp>
      <p:pic>
        <p:nvPicPr>
          <p:cNvPr id="8" name="Graphic 7" descr="Ui Ux with solid fill">
            <a:extLst>
              <a:ext uri="{FF2B5EF4-FFF2-40B4-BE49-F238E27FC236}">
                <a16:creationId xmlns:a16="http://schemas.microsoft.com/office/drawing/2014/main" id="{72B1631E-14E9-F180-4309-089D76A120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8680" y="1873069"/>
            <a:ext cx="914400" cy="914400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84FAB9B4-3311-7BC4-F611-8217C18F2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469" y="3447178"/>
            <a:ext cx="595189" cy="595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B6DB465C-5148-AC92-BA1C-80678C8B9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38" y="5214596"/>
            <a:ext cx="704850" cy="70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raphic 8" descr="Ui Ux with solid fill">
            <a:extLst>
              <a:ext uri="{FF2B5EF4-FFF2-40B4-BE49-F238E27FC236}">
                <a16:creationId xmlns:a16="http://schemas.microsoft.com/office/drawing/2014/main" id="{D60EB51C-BCAA-14B0-161A-EA8F68DFC4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8680" y="2108002"/>
            <a:ext cx="914400" cy="914400"/>
          </a:xfrm>
          <a:prstGeom prst="rect">
            <a:avLst/>
          </a:prstGeom>
        </p:spPr>
      </p:pic>
      <p:sp>
        <p:nvSpPr>
          <p:cNvPr id="15" name="Rectangle: Rounded Corners 6">
            <a:extLst>
              <a:ext uri="{FF2B5EF4-FFF2-40B4-BE49-F238E27FC236}">
                <a16:creationId xmlns:a16="http://schemas.microsoft.com/office/drawing/2014/main" id="{5079CBE8-4F52-93BD-1492-BFB14AA317CD}"/>
              </a:ext>
            </a:extLst>
          </p:cNvPr>
          <p:cNvSpPr/>
          <p:nvPr/>
        </p:nvSpPr>
        <p:spPr>
          <a:xfrm>
            <a:off x="777240" y="2168962"/>
            <a:ext cx="10576560" cy="1009651"/>
          </a:xfrm>
          <a:prstGeom prst="roundRect">
            <a:avLst/>
          </a:prstGeom>
          <a:solidFill>
            <a:srgbClr val="23357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6" name="Graphic 15" descr="Ui Ux with solid fill">
            <a:extLst>
              <a:ext uri="{FF2B5EF4-FFF2-40B4-BE49-F238E27FC236}">
                <a16:creationId xmlns:a16="http://schemas.microsoft.com/office/drawing/2014/main" id="{1C2122D3-61BE-8AB9-FBDF-1D9F53F379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8680" y="2199442"/>
            <a:ext cx="914400" cy="914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56C0F76-C3A6-08D5-E7EB-18CBE5B7C8B6}"/>
              </a:ext>
            </a:extLst>
          </p:cNvPr>
          <p:cNvSpPr txBox="1"/>
          <p:nvPr/>
        </p:nvSpPr>
        <p:spPr>
          <a:xfrm>
            <a:off x="2468880" y="2471976"/>
            <a:ext cx="81991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GB" sz="1800" dirty="0">
                <a:solidFill>
                  <a:schemeClr val="bg1"/>
                </a:solidFill>
              </a:rPr>
              <a:t>Data Lake</a:t>
            </a:r>
            <a:r>
              <a:rPr lang="en-GB" dirty="0">
                <a:solidFill>
                  <a:schemeClr val="bg1"/>
                </a:solidFill>
              </a:rPr>
              <a:t>             </a:t>
            </a:r>
            <a:r>
              <a:rPr lang="en-GB" sz="1800" dirty="0">
                <a:solidFill>
                  <a:schemeClr val="bg1"/>
                </a:solidFill>
              </a:rPr>
              <a:t>OPTICA             Virtual Wards           Public View</a:t>
            </a:r>
          </a:p>
        </p:txBody>
      </p:sp>
    </p:spTree>
    <p:extLst>
      <p:ext uri="{BB962C8B-B14F-4D97-AF65-F5344CB8AC3E}">
        <p14:creationId xmlns:p14="http://schemas.microsoft.com/office/powerpoint/2010/main" val="1632125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ACCAF-8426-038F-4D4C-62B30D74F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100" dirty="0">
                <a:solidFill>
                  <a:srgbClr val="243570"/>
                </a:solidFill>
                <a:latin typeface="Calibri" panose="020F0502020204030204" pitchFamily="34" charset="0"/>
                <a:ea typeface="+mn-ea"/>
                <a:cs typeface="+mn-cs"/>
              </a:rPr>
              <a:t>Digital at the Heart of all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35F769-600F-36B4-3742-CE8E56BBC3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Food for Thought….</a:t>
            </a:r>
          </a:p>
          <a:p>
            <a:r>
              <a:rPr lang="en-GB" dirty="0"/>
              <a:t>As Digital Leaders how do we make sure that:</a:t>
            </a:r>
          </a:p>
          <a:p>
            <a:pPr lvl="1"/>
            <a:r>
              <a:rPr lang="en-GB" dirty="0"/>
              <a:t>Digital is at the table from day 1 for all conversations with ICB colleagues</a:t>
            </a:r>
          </a:p>
          <a:p>
            <a:pPr lvl="1"/>
            <a:r>
              <a:rPr lang="en-GB" dirty="0"/>
              <a:t>Digital sits at the appropriate level in Partnership Governance </a:t>
            </a:r>
          </a:p>
          <a:p>
            <a:pPr lvl="1"/>
            <a:r>
              <a:rPr lang="en-GB" dirty="0"/>
              <a:t>Digital is sustainable </a:t>
            </a:r>
          </a:p>
          <a:p>
            <a:pPr lvl="1"/>
            <a:r>
              <a:rPr lang="en-GB" dirty="0"/>
              <a:t>Digital has a next generation in Health and Care</a:t>
            </a:r>
          </a:p>
          <a:p>
            <a:pPr marL="457200" lvl="1" indent="0">
              <a:buNone/>
            </a:pPr>
            <a:endParaRPr lang="en-GB" dirty="0"/>
          </a:p>
          <a:p>
            <a:r>
              <a:rPr lang="en-GB" b="1" dirty="0" err="1"/>
              <a:t>Menti</a:t>
            </a:r>
            <a:r>
              <a:rPr lang="en-GB" dirty="0"/>
              <a:t> – if you could implement just one action to ensure that Digital is that the very Heart of Partnerships – what would it be?</a:t>
            </a:r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634250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Content Placeholder 4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4C6449D8-1BAA-44E2-9827-529C3A62CC9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75" y="-1"/>
            <a:ext cx="12193235" cy="6858000"/>
          </a:xfrm>
        </p:spPr>
      </p:pic>
      <p:pic>
        <p:nvPicPr>
          <p:cNvPr id="4099" name="Picture 7">
            <a:extLst>
              <a:ext uri="{FF2B5EF4-FFF2-40B4-BE49-F238E27FC236}">
                <a16:creationId xmlns:a16="http://schemas.microsoft.com/office/drawing/2014/main" id="{F0F7A7E7-DF5B-40AF-A626-1BED7D90D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1825" y="769938"/>
            <a:ext cx="1862138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Subtitle 2">
            <a:extLst>
              <a:ext uri="{FF2B5EF4-FFF2-40B4-BE49-F238E27FC236}">
                <a16:creationId xmlns:a16="http://schemas.microsoft.com/office/drawing/2014/main" id="{1A51FD9F-8BDF-4E4D-B83C-235F553C87F7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1524000" y="3330575"/>
            <a:ext cx="9144000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endParaRPr lang="en-US" altLang="en-US" sz="2000" dirty="0">
              <a:solidFill>
                <a:srgbClr val="34B0E4"/>
              </a:solidFill>
              <a:latin typeface="FRUTIGER-ROMAN" pitchFamily="2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AABC74A-B3FA-E747-8677-84F059375AE8}"/>
              </a:ext>
            </a:extLst>
          </p:cNvPr>
          <p:cNvSpPr txBox="1">
            <a:spLocks noChangeArrowheads="1"/>
          </p:cNvSpPr>
          <p:nvPr/>
        </p:nvSpPr>
        <p:spPr>
          <a:xfrm>
            <a:off x="305251" y="2319689"/>
            <a:ext cx="8164980" cy="353247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Thank you!</a:t>
            </a:r>
          </a:p>
          <a:p>
            <a:endParaRPr lang="en-US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more information, please email the Humber </a:t>
            </a:r>
          </a:p>
          <a:p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North Yorkshire Digital Office at </a:t>
            </a:r>
          </a:p>
          <a:p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hnyicb-hull.hcvdigital@nhs.net</a:t>
            </a:r>
            <a:endParaRPr lang="en-US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https://humberandnorthyorkshire.org.uk</a:t>
            </a:r>
            <a:endParaRPr lang="en-US" altLang="en-US" sz="45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71267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2">
            <a:extLst>
              <a:ext uri="{FF2B5EF4-FFF2-40B4-BE49-F238E27FC236}">
                <a16:creationId xmlns:a16="http://schemas.microsoft.com/office/drawing/2014/main" id="{FB655474-230C-4A99-85ED-CDBA0F129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0" y="3426"/>
            <a:ext cx="12192000" cy="6851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0A25DAE-851A-9B47-A432-6788125A87C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23137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74" name="Subtitle 2">
            <a:extLst>
              <a:ext uri="{FF2B5EF4-FFF2-40B4-BE49-F238E27FC236}">
                <a16:creationId xmlns:a16="http://schemas.microsoft.com/office/drawing/2014/main" id="{AD54F936-77C1-411D-A00D-BEAE328C1D04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524000" y="4821423"/>
            <a:ext cx="9144000" cy="1655762"/>
          </a:xfrm>
        </p:spPr>
        <p:txBody>
          <a:bodyPr/>
          <a:lstStyle/>
          <a:p>
            <a:r>
              <a:rPr lang="en-GB" sz="3700" dirty="0">
                <a:solidFill>
                  <a:schemeClr val="bg1"/>
                </a:solidFill>
              </a:rPr>
              <a:t>Humber and North Yorkshire Health </a:t>
            </a:r>
            <a:br>
              <a:rPr lang="en-GB" sz="3700" dirty="0">
                <a:solidFill>
                  <a:schemeClr val="bg1"/>
                </a:solidFill>
              </a:rPr>
            </a:br>
            <a:r>
              <a:rPr lang="en-GB" sz="3700" dirty="0">
                <a:solidFill>
                  <a:schemeClr val="bg1"/>
                </a:solidFill>
              </a:rPr>
              <a:t>and Care Partnership Digital Strategy</a:t>
            </a:r>
            <a:endParaRPr lang="en-US" altLang="en-US" sz="3700" dirty="0">
              <a:solidFill>
                <a:srgbClr val="34B0E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5" name="Picture 10">
            <a:extLst>
              <a:ext uri="{FF2B5EF4-FFF2-40B4-BE49-F238E27FC236}">
                <a16:creationId xmlns:a16="http://schemas.microsoft.com/office/drawing/2014/main" id="{126B02BE-DE76-4113-8BC9-27DC850B0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675" y="3733948"/>
            <a:ext cx="4946650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holding a picture&#10;&#10;Description automatically generated with low confidence">
            <a:extLst>
              <a:ext uri="{FF2B5EF4-FFF2-40B4-BE49-F238E27FC236}">
                <a16:creationId xmlns:a16="http://schemas.microsoft.com/office/drawing/2014/main" id="{425DF278-74B2-057C-9DBB-0E04C45558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570" y="3480133"/>
            <a:ext cx="2379727" cy="1996596"/>
          </a:xfrm>
          <a:prstGeom prst="rect">
            <a:avLst/>
          </a:prstGeom>
        </p:spPr>
      </p:pic>
      <p:pic>
        <p:nvPicPr>
          <p:cNvPr id="9" name="Picture 8" descr="A picture containing person, outdoor&#10;&#10;Description automatically generated">
            <a:extLst>
              <a:ext uri="{FF2B5EF4-FFF2-40B4-BE49-F238E27FC236}">
                <a16:creationId xmlns:a16="http://schemas.microsoft.com/office/drawing/2014/main" id="{34D86E6A-49D5-686C-49C8-E9C947689E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238" y="3468612"/>
            <a:ext cx="2393458" cy="2008117"/>
          </a:xfrm>
          <a:prstGeom prst="rect">
            <a:avLst/>
          </a:prstGeom>
        </p:spPr>
      </p:pic>
      <p:pic>
        <p:nvPicPr>
          <p:cNvPr id="11" name="Picture 10" descr="Two people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4A3C7BE3-A123-4346-87AC-2204D0E8C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637" y="3481583"/>
            <a:ext cx="2393458" cy="2008117"/>
          </a:xfrm>
          <a:prstGeom prst="rect">
            <a:avLst/>
          </a:prstGeom>
        </p:spPr>
      </p:pic>
      <p:pic>
        <p:nvPicPr>
          <p:cNvPr id="13" name="Picture 12" descr="A picture containing person&#10;&#10;Description automatically generated">
            <a:extLst>
              <a:ext uri="{FF2B5EF4-FFF2-40B4-BE49-F238E27FC236}">
                <a16:creationId xmlns:a16="http://schemas.microsoft.com/office/drawing/2014/main" id="{59DE314F-E411-CCBF-D489-D2CC5A1161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5036" y="3468612"/>
            <a:ext cx="2333437" cy="202108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E5FDD0E-DAB4-BC2E-D040-89BD10671EEA}"/>
              </a:ext>
            </a:extLst>
          </p:cNvPr>
          <p:cNvSpPr txBox="1"/>
          <p:nvPr/>
        </p:nvSpPr>
        <p:spPr>
          <a:xfrm>
            <a:off x="869097" y="5689644"/>
            <a:ext cx="105173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243570"/>
                </a:solidFill>
                <a:latin typeface="Calibri" panose="020F0502020204030204" pitchFamily="34" charset="0"/>
              </a:rPr>
              <a:t>	start well	             live well	 	          age well 		end their lives well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249518-2B1B-56D5-3BA4-B98C012E6535}"/>
              </a:ext>
            </a:extLst>
          </p:cNvPr>
          <p:cNvSpPr txBox="1"/>
          <p:nvPr/>
        </p:nvSpPr>
        <p:spPr>
          <a:xfrm>
            <a:off x="869097" y="1368300"/>
            <a:ext cx="10399376" cy="17895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lnSpc>
                <a:spcPts val="45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4500" dirty="0">
                <a:solidFill>
                  <a:srgbClr val="243570"/>
                </a:solidFill>
                <a:latin typeface="Calibri" panose="020F0502020204030204" pitchFamily="34" charset="0"/>
              </a:rPr>
              <a:t>Our mission</a:t>
            </a:r>
          </a:p>
          <a:p>
            <a:pPr>
              <a:lnSpc>
                <a:spcPct val="150000"/>
              </a:lnSpc>
            </a:pPr>
            <a:endParaRPr lang="en-GB" sz="190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GB" sz="200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deliver digital and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sz="200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nformation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GB" sz="200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ervices and solutions that enable citizens to: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965099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12CB3361-4A48-EDDD-B028-81CE51893AEA}"/>
              </a:ext>
            </a:extLst>
          </p:cNvPr>
          <p:cNvSpPr/>
          <p:nvPr/>
        </p:nvSpPr>
        <p:spPr>
          <a:xfrm>
            <a:off x="1242060" y="2673943"/>
            <a:ext cx="9646920" cy="3407141"/>
          </a:xfrm>
          <a:prstGeom prst="roundRect">
            <a:avLst/>
          </a:prstGeom>
          <a:solidFill>
            <a:schemeClr val="bg1"/>
          </a:solidFill>
          <a:ln w="412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958984-97B1-4ADB-99FF-D0C00B02D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72852"/>
            <a:ext cx="10515600" cy="1009651"/>
          </a:xfrm>
        </p:spPr>
        <p:txBody>
          <a:bodyPr>
            <a:normAutofit/>
          </a:bodyPr>
          <a:lstStyle/>
          <a:p>
            <a:pPr algn="l" fontAlgn="base">
              <a:lnSpc>
                <a:spcPts val="4500"/>
              </a:lnSpc>
              <a:spcAft>
                <a:spcPct val="0"/>
              </a:spcAft>
            </a:pPr>
            <a:r>
              <a:rPr lang="en-GB" sz="4500" dirty="0">
                <a:solidFill>
                  <a:srgbClr val="243570"/>
                </a:solidFill>
                <a:latin typeface="Calibri" panose="020F0502020204030204" pitchFamily="34" charset="0"/>
                <a:ea typeface="+mn-ea"/>
                <a:cs typeface="+mn-cs"/>
              </a:rPr>
              <a:t>The need for digital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E10C377-9381-9C3D-BB1C-671F70A4E9EC}"/>
              </a:ext>
            </a:extLst>
          </p:cNvPr>
          <p:cNvSpPr txBox="1"/>
          <p:nvPr/>
        </p:nvSpPr>
        <p:spPr>
          <a:xfrm>
            <a:off x="1479705" y="4299370"/>
            <a:ext cx="23484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/>
              <a:t>The “Super Enabler” to enable a joined up health and care service </a:t>
            </a:r>
          </a:p>
        </p:txBody>
      </p:sp>
      <p:pic>
        <p:nvPicPr>
          <p:cNvPr id="23" name="Graphic 22" descr="Arrow: Slight curve with solid fill">
            <a:extLst>
              <a:ext uri="{FF2B5EF4-FFF2-40B4-BE49-F238E27FC236}">
                <a16:creationId xmlns:a16="http://schemas.microsoft.com/office/drawing/2014/main" id="{0C8C59CB-70FF-EF57-9472-A57DE99572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38390" y="3182578"/>
            <a:ext cx="914400" cy="9144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FDF655DE-843F-B2D2-7624-6B7162C85968}"/>
              </a:ext>
            </a:extLst>
          </p:cNvPr>
          <p:cNvSpPr txBox="1"/>
          <p:nvPr/>
        </p:nvSpPr>
        <p:spPr>
          <a:xfrm>
            <a:off x="4537234" y="4299370"/>
            <a:ext cx="286178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/>
              <a:t>It empowers professionals by ensuring that they have the right information, in the right place at the right time to make the best informed decisions about care.</a:t>
            </a:r>
          </a:p>
        </p:txBody>
      </p:sp>
      <p:pic>
        <p:nvPicPr>
          <p:cNvPr id="27" name="Picture 26" descr="A picture containing text&#10;&#10;Description automatically generated">
            <a:extLst>
              <a:ext uri="{FF2B5EF4-FFF2-40B4-BE49-F238E27FC236}">
                <a16:creationId xmlns:a16="http://schemas.microsoft.com/office/drawing/2014/main" id="{72420DCC-E530-B08D-AD23-70A28204BA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458" y="2843195"/>
            <a:ext cx="1390471" cy="1390471"/>
          </a:xfrm>
          <a:prstGeom prst="rect">
            <a:avLst/>
          </a:prstGeom>
        </p:spPr>
      </p:pic>
      <p:pic>
        <p:nvPicPr>
          <p:cNvPr id="29" name="Picture 28" descr="A green circ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37E88698-C366-511F-0B0F-7A11DF57C5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938" y="2845855"/>
            <a:ext cx="1453515" cy="14535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D5CD74-FDEA-BCAF-9C25-B8A452FE660B}"/>
              </a:ext>
            </a:extLst>
          </p:cNvPr>
          <p:cNvSpPr txBox="1"/>
          <p:nvPr/>
        </p:nvSpPr>
        <p:spPr>
          <a:xfrm>
            <a:off x="8360573" y="4299370"/>
            <a:ext cx="260604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/>
              <a:t>It gives patients confidence that all their information is easily and quickly accessible by the right care professionals</a:t>
            </a:r>
            <a:endParaRPr lang="en-US" sz="1600" dirty="0"/>
          </a:p>
        </p:txBody>
      </p:sp>
      <p:pic>
        <p:nvPicPr>
          <p:cNvPr id="5" name="Graphic 4" descr="Arrow: Slight curve with solid fill">
            <a:extLst>
              <a:ext uri="{FF2B5EF4-FFF2-40B4-BE49-F238E27FC236}">
                <a16:creationId xmlns:a16="http://schemas.microsoft.com/office/drawing/2014/main" id="{9E2A3AFF-DAEE-7C03-0FFE-DEBAE1FD1F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03452" y="3115413"/>
            <a:ext cx="914400" cy="914400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D4465466-DE1F-77CD-FF6B-515309702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1852" y="3043760"/>
            <a:ext cx="1189906" cy="1189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61281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E3CAF94-A3AD-71B0-2B00-A71908B62AD3}"/>
              </a:ext>
            </a:extLst>
          </p:cNvPr>
          <p:cNvSpPr txBox="1"/>
          <p:nvPr/>
        </p:nvSpPr>
        <p:spPr>
          <a:xfrm>
            <a:off x="2588218" y="711160"/>
            <a:ext cx="7395538" cy="1900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lnSpc>
                <a:spcPts val="45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4500" dirty="0">
                <a:solidFill>
                  <a:srgbClr val="243570"/>
                </a:solidFill>
                <a:latin typeface="Calibri" panose="020F0502020204030204" pitchFamily="34" charset="0"/>
              </a:rPr>
              <a:t>Meet Simon </a:t>
            </a:r>
          </a:p>
          <a:p>
            <a:pPr algn="ctr"/>
            <a:r>
              <a:rPr lang="en-GB" sz="36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Why This Must Work</a:t>
            </a:r>
          </a:p>
          <a:p>
            <a:endParaRPr lang="en-GB" sz="4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402FC4-7E41-FFC9-86AB-4FAD657D218F}"/>
              </a:ext>
            </a:extLst>
          </p:cNvPr>
          <p:cNvSpPr txBox="1"/>
          <p:nvPr/>
        </p:nvSpPr>
        <p:spPr>
          <a:xfrm>
            <a:off x="3531637" y="3244334"/>
            <a:ext cx="60928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3"/>
              </a:rPr>
              <a:t>https://www.youtube.com/watch?v=nnt2znl5ETY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055742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958984-97B1-4ADB-99FF-D0C00B02D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4944152" cy="1622321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l" fontAlgn="base">
              <a:spcAft>
                <a:spcPct val="0"/>
              </a:spcAft>
            </a:pPr>
            <a:r>
              <a:rPr lang="en-US" sz="4500" dirty="0">
                <a:solidFill>
                  <a:srgbClr val="243570"/>
                </a:solidFill>
                <a:latin typeface="Calibri" panose="020F0502020204030204" pitchFamily="34" charset="0"/>
                <a:ea typeface="+mn-ea"/>
                <a:cs typeface="+mn-cs"/>
              </a:rPr>
              <a:t>Mini </a:t>
            </a:r>
            <a:r>
              <a:rPr lang="en-US" sz="4500" dirty="0" err="1">
                <a:solidFill>
                  <a:srgbClr val="243570"/>
                </a:solidFill>
                <a:latin typeface="Calibri" panose="020F0502020204030204" pitchFamily="34" charset="0"/>
                <a:ea typeface="+mn-ea"/>
                <a:cs typeface="+mn-cs"/>
              </a:rPr>
              <a:t>Menti</a:t>
            </a:r>
            <a:r>
              <a:rPr lang="en-US" sz="4500" dirty="0">
                <a:solidFill>
                  <a:srgbClr val="243570"/>
                </a:solidFill>
                <a:latin typeface="Calibri" panose="020F0502020204030204" pitchFamily="34" charset="0"/>
                <a:ea typeface="+mn-ea"/>
                <a:cs typeface="+mn-cs"/>
              </a:rPr>
              <a:t> Workshop</a:t>
            </a:r>
            <a:br>
              <a:rPr lang="en-US" sz="4500" dirty="0">
                <a:solidFill>
                  <a:srgbClr val="243570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en-US" sz="4500" dirty="0">
                <a:solidFill>
                  <a:srgbClr val="243570"/>
                </a:solidFill>
                <a:latin typeface="Calibri" panose="020F0502020204030204" pitchFamily="34" charset="0"/>
                <a:ea typeface="+mn-ea"/>
                <a:cs typeface="+mn-cs"/>
              </a:rPr>
              <a:t>The Challenges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F9C3D8-CE3C-4B41-7101-151F6CCC8395}"/>
              </a:ext>
            </a:extLst>
          </p:cNvPr>
          <p:cNvSpPr txBox="1"/>
          <p:nvPr/>
        </p:nvSpPr>
        <p:spPr>
          <a:xfrm>
            <a:off x="648930" y="2438400"/>
            <a:ext cx="4944151" cy="3785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/>
              <a:t>Most people in the room will be directly or indirectly impacted by the development of shared Partnership Digital Strategies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/>
              <a:t>Are we all facing the same challenges?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/>
              <a:t>Using Menti – please enter the challenges you have experience or perceive with development of shared Digital Strategies – let’s share a problem statements and any mitigations we have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90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/>
              <a:t>https://www.menti.com/aldeh1h1659r.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6F7435D-E3DB-47B1-BA61-B00ACC83A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2950" y="0"/>
            <a:ext cx="6099050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9">
            <a:extLst>
              <a:ext uri="{FF2B5EF4-FFF2-40B4-BE49-F238E27FC236}">
                <a16:creationId xmlns:a16="http://schemas.microsoft.com/office/drawing/2014/main" id="{F263A0B5-F8C4-4116-809F-78A768EA79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77582" y="557784"/>
            <a:ext cx="5130204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Qr code&#10;&#10;Description automatically generated">
            <a:extLst>
              <a:ext uri="{FF2B5EF4-FFF2-40B4-BE49-F238E27FC236}">
                <a16:creationId xmlns:a16="http://schemas.microsoft.com/office/drawing/2014/main" id="{9127DA3F-C0B2-3634-9B41-EF0711FBE4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" r="2503" b="-3"/>
          <a:stretch/>
        </p:blipFill>
        <p:spPr>
          <a:xfrm>
            <a:off x="6904709" y="1101341"/>
            <a:ext cx="4475531" cy="465207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8851256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9C509D2-0C1A-47B8-89C1-D3AB17D452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958984-97B1-4ADB-99FF-D0C00B02D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2286" y="602714"/>
            <a:ext cx="4753535" cy="1672499"/>
          </a:xfrm>
        </p:spPr>
        <p:txBody>
          <a:bodyPr>
            <a:normAutofit/>
          </a:bodyPr>
          <a:lstStyle/>
          <a:p>
            <a:pPr algn="l"/>
            <a:r>
              <a:rPr lang="en-GB" sz="4100" dirty="0">
                <a:solidFill>
                  <a:srgbClr val="243570"/>
                </a:solidFill>
                <a:latin typeface="Calibri" panose="020F0502020204030204" pitchFamily="34" charset="0"/>
                <a:ea typeface="+mn-ea"/>
                <a:cs typeface="+mn-cs"/>
              </a:rPr>
              <a:t>Developing the HNY ICB Digital Strategy</a:t>
            </a:r>
          </a:p>
        </p:txBody>
      </p:sp>
      <p:pic>
        <p:nvPicPr>
          <p:cNvPr id="5" name="Picture 4" descr="A group of people sitting in chairs&#10;&#10;Description automatically generated with medium confidence">
            <a:extLst>
              <a:ext uri="{FF2B5EF4-FFF2-40B4-BE49-F238E27FC236}">
                <a16:creationId xmlns:a16="http://schemas.microsoft.com/office/drawing/2014/main" id="{62267329-E625-4A0E-E020-2914E93A68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77" r="21140"/>
          <a:stretch/>
        </p:blipFill>
        <p:spPr>
          <a:xfrm>
            <a:off x="-4642" y="10"/>
            <a:ext cx="3006061" cy="3339639"/>
          </a:xfrm>
          <a:prstGeom prst="rect">
            <a:avLst/>
          </a:prstGeom>
        </p:spPr>
      </p:pic>
      <p:pic>
        <p:nvPicPr>
          <p:cNvPr id="9" name="Picture 8" descr="A picture containing person, person, orange, table&#10;&#10;Description automatically generated">
            <a:extLst>
              <a:ext uri="{FF2B5EF4-FFF2-40B4-BE49-F238E27FC236}">
                <a16:creationId xmlns:a16="http://schemas.microsoft.com/office/drawing/2014/main" id="{C54A9B62-5ED2-B7B7-87F8-6C42F6A3DB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68" r="-4" b="-4"/>
          <a:stretch/>
        </p:blipFill>
        <p:spPr>
          <a:xfrm>
            <a:off x="3198068" y="10"/>
            <a:ext cx="2991088" cy="3339639"/>
          </a:xfrm>
          <a:prstGeom prst="rect">
            <a:avLst/>
          </a:prstGeom>
        </p:spPr>
      </p:pic>
      <p:pic>
        <p:nvPicPr>
          <p:cNvPr id="7" name="Picture 6" descr="A person smiling with balloons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4A79C8C4-02EF-EA69-D3A0-EFC9705A1FE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56" r="1" b="21007"/>
          <a:stretch/>
        </p:blipFill>
        <p:spPr>
          <a:xfrm>
            <a:off x="-2" y="3518351"/>
            <a:ext cx="6189158" cy="333964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E39562-C72D-4EBD-9198-84915C87DB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0265" y="2719239"/>
            <a:ext cx="4753534" cy="3694734"/>
          </a:xfrm>
        </p:spPr>
        <p:txBody>
          <a:bodyPr>
            <a:normAutofit/>
          </a:bodyPr>
          <a:lstStyle/>
          <a:p>
            <a:r>
              <a:rPr lang="en-GB" sz="2000" dirty="0"/>
              <a:t>Demonstrate co-design with partners across health and social care</a:t>
            </a:r>
          </a:p>
          <a:p>
            <a:r>
              <a:rPr lang="en-GB" sz="2000" dirty="0"/>
              <a:t>Support a developing partnership to to meet the needs of it’s population</a:t>
            </a:r>
          </a:p>
          <a:p>
            <a:r>
              <a:rPr lang="en-GB" sz="2000" dirty="0"/>
              <a:t>Work with local and external partners and national experts</a:t>
            </a:r>
          </a:p>
        </p:txBody>
      </p:sp>
    </p:spTree>
    <p:extLst>
      <p:ext uri="{BB962C8B-B14F-4D97-AF65-F5344CB8AC3E}">
        <p14:creationId xmlns:p14="http://schemas.microsoft.com/office/powerpoint/2010/main" val="38552232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193A1F-5AA8-6A1B-C0BF-536892347A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t="1691" b="23849"/>
          <a:stretch/>
        </p:blipFill>
        <p:spPr bwMode="auto">
          <a:xfrm>
            <a:off x="1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63EB1F-7B11-F28B-16DB-44A9BB60D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4424863" cy="1899912"/>
          </a:xfrm>
        </p:spPr>
        <p:txBody>
          <a:bodyPr>
            <a:normAutofit/>
          </a:bodyPr>
          <a:lstStyle/>
          <a:p>
            <a:pPr algn="l"/>
            <a:r>
              <a:rPr lang="en-GB" sz="4100" dirty="0">
                <a:solidFill>
                  <a:srgbClr val="243570"/>
                </a:solidFill>
                <a:latin typeface="Calibri" panose="020F0502020204030204" pitchFamily="34" charset="0"/>
                <a:ea typeface="+mn-ea"/>
                <a:cs typeface="+mn-cs"/>
              </a:rPr>
              <a:t>Developing the HNY ICB Digital Strategy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E39562-C72D-4EBD-9198-84915C87DB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>
                <a:latin typeface="+mn-lt"/>
                <a:cs typeface="+mn-cs"/>
              </a:rPr>
              <a:t>Compliance with national requirements (“What Good Looks Like”)</a:t>
            </a:r>
          </a:p>
          <a:p>
            <a:r>
              <a:rPr lang="en-US" sz="2000" dirty="0">
                <a:latin typeface="+mn-lt"/>
                <a:cs typeface="+mn-cs"/>
              </a:rPr>
              <a:t>Digital Health and Care Plan</a:t>
            </a:r>
          </a:p>
          <a:p>
            <a:r>
              <a:rPr lang="en-US" sz="2000" dirty="0">
                <a:latin typeface="+mn-lt"/>
                <a:cs typeface="+mn-cs"/>
              </a:rPr>
              <a:t>Clear roadmap for delivery</a:t>
            </a:r>
          </a:p>
        </p:txBody>
      </p:sp>
    </p:spTree>
    <p:extLst>
      <p:ext uri="{BB962C8B-B14F-4D97-AF65-F5344CB8AC3E}">
        <p14:creationId xmlns:p14="http://schemas.microsoft.com/office/powerpoint/2010/main" val="35082497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7F9583-7B9F-79F8-49A5-1312058A0B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b="25540"/>
          <a:stretch/>
        </p:blipFill>
        <p:spPr bwMode="auto">
          <a:xfrm>
            <a:off x="2522356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0C7892-1A46-9558-47B1-7F395E044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GB" sz="4100" dirty="0">
                <a:solidFill>
                  <a:srgbClr val="243570"/>
                </a:solidFill>
                <a:latin typeface="Calibri" panose="020F0502020204030204" pitchFamily="34" charset="0"/>
                <a:ea typeface="+mn-ea"/>
                <a:cs typeface="+mn-cs"/>
              </a:rPr>
              <a:t>Digital Strategy priorities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FA3B0B-D001-9193-368E-B48D6B2AE4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r>
              <a:rPr lang="en-GB" sz="1700" dirty="0"/>
              <a:t>Achieve “levelling up” of digital maturity across the ICS</a:t>
            </a:r>
          </a:p>
          <a:p>
            <a:pPr>
              <a:spcAft>
                <a:spcPts val="1000"/>
              </a:spcAft>
            </a:pPr>
            <a:r>
              <a:rPr lang="en-GB" sz="1700" dirty="0"/>
              <a:t>Initial priorities in Digital Roadmap:</a:t>
            </a:r>
          </a:p>
          <a:p>
            <a:pPr lvl="1"/>
            <a:r>
              <a:rPr lang="en-GB" sz="1700" dirty="0"/>
              <a:t>The Shared Record</a:t>
            </a:r>
          </a:p>
          <a:p>
            <a:pPr lvl="1"/>
            <a:r>
              <a:rPr lang="en-GB" sz="1700" dirty="0"/>
              <a:t>Cyber Security </a:t>
            </a:r>
          </a:p>
          <a:p>
            <a:pPr lvl="1"/>
            <a:r>
              <a:rPr lang="en-GB" sz="1700" dirty="0"/>
              <a:t>Digital Inclusion </a:t>
            </a:r>
          </a:p>
          <a:p>
            <a:pPr lvl="1">
              <a:spcAft>
                <a:spcPts val="1000"/>
              </a:spcAft>
            </a:pPr>
            <a:r>
              <a:rPr lang="en-GB" sz="1700" dirty="0"/>
              <a:t>Population Health / Business Intelligence.</a:t>
            </a:r>
          </a:p>
          <a:p>
            <a:pPr>
              <a:spcAft>
                <a:spcPts val="1000"/>
              </a:spcAft>
            </a:pPr>
            <a:r>
              <a:rPr lang="en-GB" sz="1700" dirty="0"/>
              <a:t>Recognising the benefits and what this means for Simon?</a:t>
            </a:r>
          </a:p>
          <a:p>
            <a:pPr>
              <a:spcAft>
                <a:spcPts val="1000"/>
              </a:spcAft>
            </a:pPr>
            <a:r>
              <a:rPr lang="en-GB" sz="1700" b="1" dirty="0" err="1"/>
              <a:t>Menti</a:t>
            </a:r>
            <a:r>
              <a:rPr lang="en-GB" sz="1700" b="1" dirty="0"/>
              <a:t>: </a:t>
            </a:r>
            <a:r>
              <a:rPr lang="en-GB" sz="1700" dirty="0"/>
              <a:t>What are your priorities?</a:t>
            </a:r>
          </a:p>
        </p:txBody>
      </p:sp>
    </p:spTree>
    <p:extLst>
      <p:ext uri="{BB962C8B-B14F-4D97-AF65-F5344CB8AC3E}">
        <p14:creationId xmlns:p14="http://schemas.microsoft.com/office/powerpoint/2010/main" val="40235412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ED2A0BDE-A175-4A11-8E91-F9A722563A32}" vid="{8AC18460-2919-4BDB-B83B-F77B7454919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Presentation1</Template>
  <TotalTime>1105</TotalTime>
  <Words>2112</Words>
  <Application>Microsoft Office PowerPoint</Application>
  <PresentationFormat>Widescreen</PresentationFormat>
  <Paragraphs>231</Paragraphs>
  <Slides>17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FRUTIGER-ROMAN</vt:lpstr>
      <vt:lpstr>Symbol</vt:lpstr>
      <vt:lpstr>Office Theme</vt:lpstr>
      <vt:lpstr>Digital Strategy - Benefits by Design</vt:lpstr>
      <vt:lpstr>PowerPoint Presentation</vt:lpstr>
      <vt:lpstr>PowerPoint Presentation</vt:lpstr>
      <vt:lpstr>The need for digital</vt:lpstr>
      <vt:lpstr>PowerPoint Presentation</vt:lpstr>
      <vt:lpstr>Mini Menti Workshop The Challenges</vt:lpstr>
      <vt:lpstr>Developing the HNY ICB Digital Strategy</vt:lpstr>
      <vt:lpstr>Developing the HNY ICB Digital Strategy</vt:lpstr>
      <vt:lpstr>Digital Strategy priorities</vt:lpstr>
      <vt:lpstr>PowerPoint Presentation</vt:lpstr>
      <vt:lpstr>Digitally shared records</vt:lpstr>
      <vt:lpstr>Digital patient empowerment </vt:lpstr>
      <vt:lpstr>Unplanned &amp; emergency care</vt:lpstr>
      <vt:lpstr>Digital inclusion</vt:lpstr>
      <vt:lpstr>Future system planning</vt:lpstr>
      <vt:lpstr>Digital at the Heart of all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SYKES, Richard (NHS EAST RIDING OF YORKSHIRE CCG)</dc:creator>
  <cp:lastModifiedBy>MITCHELL, John (NHS HUMBER AND NORTH YORKSHIRE ICB - 02Y)</cp:lastModifiedBy>
  <cp:revision>23</cp:revision>
  <dcterms:created xsi:type="dcterms:W3CDTF">2022-03-28T10:14:50Z</dcterms:created>
  <dcterms:modified xsi:type="dcterms:W3CDTF">2022-11-08T12:25:45Z</dcterms:modified>
</cp:coreProperties>
</file>