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0" r:id="rId4"/>
    <p:sldId id="261" r:id="rId5"/>
    <p:sldId id="257" r:id="rId6"/>
    <p:sldId id="259" r:id="rId7"/>
    <p:sldId id="258" r:id="rId8"/>
    <p:sldId id="262" r:id="rId9"/>
    <p:sldId id="267" r:id="rId10"/>
    <p:sldId id="263" r:id="rId11"/>
    <p:sldId id="264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2122B2-8936-4805-A496-F69E0E49E8C6}" v="4" dt="2022-10-28T09:36:43.9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44" y="44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F5938-0835-4DA5-ACC3-F1E5EA8B8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AC77D6-A521-4CEF-8A7F-1D59DF25B1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7FDE1-5BFC-496A-B9EB-813EBD68F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D5B8D-565D-4566-83D0-3BF0D2AB77C5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77C6F8-B0EF-4B25-BF41-04CF3B5C6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02CD0C-08FE-4806-8F23-E0204F627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C861B-B967-4194-B03F-796A685576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7018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9AB32-F27F-441D-962F-600230621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1A3EFB-97D0-4823-9791-503FD9B618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94B111-49F7-466D-8394-93B6C4937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D5B8D-565D-4566-83D0-3BF0D2AB77C5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74FF6-B075-4754-B814-F757AA4EE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A2245-C26A-41C6-A1EA-FA4D59D29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C861B-B967-4194-B03F-796A685576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280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41DA29-EE8E-4E38-A9C5-40085D20CD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10C6CE-9BA3-4015-A935-A6B97D35DA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DDC4CE-B942-4E4F-B6B3-2999E8DF7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D5B8D-565D-4566-83D0-3BF0D2AB77C5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2B35A2-89D3-4333-8613-B08D118D7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79090-259C-41C8-BFE8-B9F824A72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C861B-B967-4194-B03F-796A685576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924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49B77-0DED-4716-A480-3896C74FF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C0936-424F-492A-A643-FB282E6A4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0D116-5890-448B-A017-FFFBCAF78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D5B8D-565D-4566-83D0-3BF0D2AB77C5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04F35-75E3-4FD9-9543-2B322B9E6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E3990-DA8D-42CE-94B2-E60444438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C861B-B967-4194-B03F-796A685576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555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02222-BD87-4846-B91D-BE5A6C6CA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FA234-E999-485C-ACAC-5724D800CE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6731B-7186-4927-9C73-CA74F7C1C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D5B8D-565D-4566-83D0-3BF0D2AB77C5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4C4AA-39F8-4FF0-ADE7-FB0CFA889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B3722-4BC5-46D9-ADE0-A1735676F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C861B-B967-4194-B03F-796A685576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431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A6C03-9AF8-432F-8AE1-ADD315BE7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EB2EC-8983-4E85-8E26-33919DFB6D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43A9B0-A8F7-4AF4-9F33-525C08D3F0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1973B2-5AF6-4636-9327-269BE2F4E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D5B8D-565D-4566-83D0-3BF0D2AB77C5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9FE5D-3927-439A-A679-D8BAE7B75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DD73EC-4819-4E35-B94F-5619CD3B2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C861B-B967-4194-B03F-796A685576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134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E8235-7C8D-4DC8-9A55-62BF8F95F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1F7D95-70F7-417B-AAFF-4DFA612DE6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A58C47-54BF-4AD2-B74C-18099292D0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6B7EFB-8169-4086-9D27-7770266F6C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1CC2F2-9988-42B0-A2EA-199888B80D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F4509D-9444-485B-907D-094532EF2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D5B8D-565D-4566-83D0-3BF0D2AB77C5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E35DF2-11BC-408E-949E-1258366B1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5A2762-26C4-4771-B300-2A88FD51B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C861B-B967-4194-B03F-796A685576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819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12809-6E11-41C2-B83D-223FE3A1D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551071-F45C-4926-976E-AEFAC6155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D5B8D-565D-4566-83D0-3BF0D2AB77C5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7626CC-03A2-48E2-96ED-01CC6D8D0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22728D-8BE7-4A50-8797-4B1F682D6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C861B-B967-4194-B03F-796A685576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691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D7C433-D8AC-417A-AA59-AABF6ECA6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D5B8D-565D-4566-83D0-3BF0D2AB77C5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09FF98-21BF-44D7-BBE6-C2F55A37D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2BA32A-B385-4A25-ACDF-D8268C53C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C861B-B967-4194-B03F-796A685576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653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DBD0D-BD49-431F-8F62-CF3A0D837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8F6D5-7EC8-4CF3-BB4A-2B64B9C30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849BCA-2B6A-45CE-B3C8-067D4689A5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29E8EF-BA9F-4448-9149-ACEC525EB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D5B8D-565D-4566-83D0-3BF0D2AB77C5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2CCBEA-5296-4FBC-904A-5610DC065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2847AC-1E14-4898-8E82-0A42CEB71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C861B-B967-4194-B03F-796A685576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100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7C4A9-7DF3-43CA-986B-B4F5976E6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87062-A437-433C-9C4B-0606C46D8B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17AAB2-BA58-484D-AA4B-03768A094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DB7872-A801-454B-AAFA-930D05FA0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D5B8D-565D-4566-83D0-3BF0D2AB77C5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187A61-1100-4772-B120-785794952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6E31AC-CE7B-4558-8ABC-D09C5E1B9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C861B-B967-4194-B03F-796A685576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879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3A59A8-3A2A-447E-8C50-94D30EFD6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5BC0BB-917D-46DF-B603-B4DBE1C1D5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7B3C07-8909-407B-A953-6181CECB99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D5B8D-565D-4566-83D0-3BF0D2AB77C5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37A6A-98CB-4A84-8A84-F6AE06D47A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74DE2-F04C-4FBE-98F4-C030322A93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C861B-B967-4194-B03F-796A685576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9814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1CE215D7-47D1-4406-95C9-0EBD58E67C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726" y="515344"/>
            <a:ext cx="5876925" cy="19297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799C54-90BA-49DB-AD49-8CD68A6E4D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920" y="2678113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GB" sz="39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 Richard Cullen</a:t>
            </a:r>
            <a:br>
              <a:rPr lang="en-GB" sz="39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9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CCIO and innovation lead SYICB</a:t>
            </a:r>
            <a:br>
              <a:rPr lang="en-GB" sz="39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9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01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706B2-7308-4A21-BFA7-C24E779BC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08F23BFD-DD1C-4D0F-9A14-FA6C7871B6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81449" y="1560999"/>
            <a:ext cx="4887693" cy="5416952"/>
          </a:xfrm>
        </p:spPr>
      </p:pic>
    </p:spTree>
    <p:extLst>
      <p:ext uri="{BB962C8B-B14F-4D97-AF65-F5344CB8AC3E}">
        <p14:creationId xmlns:p14="http://schemas.microsoft.com/office/powerpoint/2010/main" val="1737376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64350-B17A-4A2E-83FB-A40AC4883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icture containing floor, indoor, container&#10;&#10;Description automatically generated">
            <a:extLst>
              <a:ext uri="{FF2B5EF4-FFF2-40B4-BE49-F238E27FC236}">
                <a16:creationId xmlns:a16="http://schemas.microsoft.com/office/drawing/2014/main" id="{E6D54207-0336-42D6-B20F-F56A8C70B7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338" y="1825625"/>
            <a:ext cx="8951323" cy="4351338"/>
          </a:xfrm>
        </p:spPr>
      </p:pic>
    </p:spTree>
    <p:extLst>
      <p:ext uri="{BB962C8B-B14F-4D97-AF65-F5344CB8AC3E}">
        <p14:creationId xmlns:p14="http://schemas.microsoft.com/office/powerpoint/2010/main" val="1930234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815653-04ED-46A0-BF27-136F9BAF7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147" y="365760"/>
            <a:ext cx="7569706" cy="1288238"/>
          </a:xfrm>
        </p:spPr>
        <p:txBody>
          <a:bodyPr anchor="ctr">
            <a:normAutofit/>
          </a:bodyPr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96D22-D701-4E35-9668-54F01990A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5569" y="1956816"/>
            <a:ext cx="7860863" cy="4024884"/>
          </a:xfrm>
        </p:spPr>
        <p:txBody>
          <a:bodyPr anchor="t">
            <a:normAutofit/>
          </a:bodyPr>
          <a:lstStyle/>
          <a:p>
            <a:r>
              <a:rPr lang="en-GB" sz="2400" dirty="0"/>
              <a:t>THE LANGUAGE BARRIER</a:t>
            </a:r>
          </a:p>
          <a:p>
            <a:r>
              <a:rPr lang="en-GB" sz="2400" dirty="0"/>
              <a:t>PATIENT PATHWAY VERSUS THE DIGITAL PATHWAY </a:t>
            </a:r>
          </a:p>
          <a:p>
            <a:r>
              <a:rPr lang="en-GB" sz="2400" dirty="0"/>
              <a:t>TRANSLATION </a:t>
            </a:r>
          </a:p>
          <a:p>
            <a:r>
              <a:rPr lang="en-GB" sz="2400" dirty="0"/>
              <a:t>CLINICAL SAFETY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454121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52C7ED-4F57-4AE8-8739-2C86E8E5A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HEALTH INEQUALITIES</a:t>
            </a:r>
            <a:b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DIGITAL INCLUSION</a:t>
            </a:r>
          </a:p>
        </p:txBody>
      </p:sp>
    </p:spTree>
    <p:extLst>
      <p:ext uri="{BB962C8B-B14F-4D97-AF65-F5344CB8AC3E}">
        <p14:creationId xmlns:p14="http://schemas.microsoft.com/office/powerpoint/2010/main" val="26916108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D08C9-6B52-46DC-884C-14D6117E0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99111-1409-4BED-A46B-524A8FAC8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76A31EA-D605-4DCB-B9A4-BD0B01377E71}"/>
              </a:ext>
            </a:extLst>
          </p:cNvPr>
          <p:cNvGrpSpPr/>
          <p:nvPr/>
        </p:nvGrpSpPr>
        <p:grpSpPr>
          <a:xfrm>
            <a:off x="166689" y="317"/>
            <a:ext cx="14291853" cy="6857365"/>
            <a:chOff x="0" y="0"/>
            <a:chExt cx="14292496" cy="6857999"/>
          </a:xfrm>
        </p:grpSpPr>
        <p:sp>
          <p:nvSpPr>
            <p:cNvPr id="5" name="Shape 92606">
              <a:extLst>
                <a:ext uri="{FF2B5EF4-FFF2-40B4-BE49-F238E27FC236}">
                  <a16:creationId xmlns:a16="http://schemas.microsoft.com/office/drawing/2014/main" id="{306E4A52-4F30-4540-82E3-8273F1A5F4E2}"/>
                </a:ext>
              </a:extLst>
            </p:cNvPr>
            <p:cNvSpPr/>
            <p:nvPr/>
          </p:nvSpPr>
          <p:spPr>
            <a:xfrm>
              <a:off x="2872131" y="0"/>
              <a:ext cx="8987028" cy="6857999"/>
            </a:xfrm>
            <a:custGeom>
              <a:avLst/>
              <a:gdLst/>
              <a:ahLst/>
              <a:cxnLst/>
              <a:rect l="0" t="0" r="0" b="0"/>
              <a:pathLst>
                <a:path w="8987028" h="6857999">
                  <a:moveTo>
                    <a:pt x="0" y="0"/>
                  </a:moveTo>
                  <a:lnTo>
                    <a:pt x="8987028" y="0"/>
                  </a:lnTo>
                  <a:lnTo>
                    <a:pt x="8987028" y="6857999"/>
                  </a:lnTo>
                  <a:lnTo>
                    <a:pt x="0" y="6857999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77B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6" name="Shape 5170">
              <a:extLst>
                <a:ext uri="{FF2B5EF4-FFF2-40B4-BE49-F238E27FC236}">
                  <a16:creationId xmlns:a16="http://schemas.microsoft.com/office/drawing/2014/main" id="{2359C2CD-BD43-4D48-82CC-3F1419F70663}"/>
                </a:ext>
              </a:extLst>
            </p:cNvPr>
            <p:cNvSpPr/>
            <p:nvPr/>
          </p:nvSpPr>
          <p:spPr>
            <a:xfrm>
              <a:off x="25298" y="2327148"/>
              <a:ext cx="758152" cy="0"/>
            </a:xfrm>
            <a:custGeom>
              <a:avLst/>
              <a:gdLst/>
              <a:ahLst/>
              <a:cxnLst/>
              <a:rect l="0" t="0" r="0" b="0"/>
              <a:pathLst>
                <a:path w="758152">
                  <a:moveTo>
                    <a:pt x="0" y="0"/>
                  </a:moveTo>
                  <a:lnTo>
                    <a:pt x="758152" y="0"/>
                  </a:lnTo>
                </a:path>
              </a:pathLst>
            </a:custGeom>
            <a:ln w="57150" cap="flat">
              <a:round/>
            </a:ln>
          </p:spPr>
          <p:style>
            <a:lnRef idx="1">
              <a:srgbClr val="0077B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91ADB5E-3E33-4456-93FB-09BA5EE805BE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0508894" y="321564"/>
              <a:ext cx="998220" cy="743712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C7E9C77-9D92-4B97-A42A-305352A4AACC}"/>
                </a:ext>
              </a:extLst>
            </p:cNvPr>
            <p:cNvSpPr/>
            <p:nvPr/>
          </p:nvSpPr>
          <p:spPr>
            <a:xfrm>
              <a:off x="12802" y="251740"/>
              <a:ext cx="2224803" cy="4920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30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National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896E84-BEAF-4C57-A25E-461F02AC33D7}"/>
                </a:ext>
              </a:extLst>
            </p:cNvPr>
            <p:cNvSpPr/>
            <p:nvPr/>
          </p:nvSpPr>
          <p:spPr>
            <a:xfrm>
              <a:off x="12802" y="663702"/>
              <a:ext cx="2130800" cy="4916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30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data on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65577D6-1075-449F-A567-4CAF29D4E469}"/>
                </a:ext>
              </a:extLst>
            </p:cNvPr>
            <p:cNvSpPr/>
            <p:nvPr/>
          </p:nvSpPr>
          <p:spPr>
            <a:xfrm>
              <a:off x="12802" y="1075182"/>
              <a:ext cx="1650420" cy="4916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30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digital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B4DDD2F-FD19-4715-BDA2-56AC03CBD0D9}"/>
                </a:ext>
              </a:extLst>
            </p:cNvPr>
            <p:cNvSpPr/>
            <p:nvPr/>
          </p:nvSpPr>
          <p:spPr>
            <a:xfrm>
              <a:off x="12802" y="1486662"/>
              <a:ext cx="3325163" cy="4916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30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infrastructure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CFC977B-5482-421D-8167-06DF41294D64}"/>
                </a:ext>
              </a:extLst>
            </p:cNvPr>
            <p:cNvSpPr/>
            <p:nvPr/>
          </p:nvSpPr>
          <p:spPr>
            <a:xfrm>
              <a:off x="12802" y="1897913"/>
              <a:ext cx="1475257" cy="4920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30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&amp; skills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CF161D7-5DF1-41D1-A7CE-B31432A6DCDC}"/>
                </a:ext>
              </a:extLst>
            </p:cNvPr>
            <p:cNvSpPr/>
            <p:nvPr/>
          </p:nvSpPr>
          <p:spPr>
            <a:xfrm>
              <a:off x="0" y="2831973"/>
              <a:ext cx="1881671" cy="26155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Presented is a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F801501-F241-4DFB-81E2-7160E6865EF0}"/>
                </a:ext>
              </a:extLst>
            </p:cNvPr>
            <p:cNvSpPr/>
            <p:nvPr/>
          </p:nvSpPr>
          <p:spPr>
            <a:xfrm>
              <a:off x="1414298" y="2831973"/>
              <a:ext cx="1597533" cy="26155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summary of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C97DDBE-4451-42A4-82CB-EFFE29383279}"/>
                </a:ext>
              </a:extLst>
            </p:cNvPr>
            <p:cNvSpPr/>
            <p:nvPr/>
          </p:nvSpPr>
          <p:spPr>
            <a:xfrm>
              <a:off x="0" y="3100197"/>
              <a:ext cx="3130637" cy="26155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key stats from the latest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4A68B58-6EFB-47E5-9FC3-289AC4807ACA}"/>
                </a:ext>
              </a:extLst>
            </p:cNvPr>
            <p:cNvSpPr/>
            <p:nvPr/>
          </p:nvSpPr>
          <p:spPr>
            <a:xfrm>
              <a:off x="0" y="3368421"/>
              <a:ext cx="3671954" cy="26155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Lloyds Consumer Index 2020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7" name="Shape 92607">
              <a:extLst>
                <a:ext uri="{FF2B5EF4-FFF2-40B4-BE49-F238E27FC236}">
                  <a16:creationId xmlns:a16="http://schemas.microsoft.com/office/drawing/2014/main" id="{DD5ACC54-2230-4C77-927C-20C329C10478}"/>
                </a:ext>
              </a:extLst>
            </p:cNvPr>
            <p:cNvSpPr/>
            <p:nvPr/>
          </p:nvSpPr>
          <p:spPr>
            <a:xfrm>
              <a:off x="3148482" y="1128344"/>
              <a:ext cx="8472551" cy="531673"/>
            </a:xfrm>
            <a:custGeom>
              <a:avLst/>
              <a:gdLst/>
              <a:ahLst/>
              <a:cxnLst/>
              <a:rect l="0" t="0" r="0" b="0"/>
              <a:pathLst>
                <a:path w="8472551" h="531673">
                  <a:moveTo>
                    <a:pt x="0" y="0"/>
                  </a:moveTo>
                  <a:lnTo>
                    <a:pt x="8472551" y="0"/>
                  </a:lnTo>
                  <a:lnTo>
                    <a:pt x="8472551" y="531673"/>
                  </a:lnTo>
                  <a:lnTo>
                    <a:pt x="0" y="531673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9F2F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8" name="Shape 92608">
              <a:extLst>
                <a:ext uri="{FF2B5EF4-FFF2-40B4-BE49-F238E27FC236}">
                  <a16:creationId xmlns:a16="http://schemas.microsoft.com/office/drawing/2014/main" id="{DD587FE9-1F36-40A6-990B-A1484168CB1E}"/>
                </a:ext>
              </a:extLst>
            </p:cNvPr>
            <p:cNvSpPr/>
            <p:nvPr/>
          </p:nvSpPr>
          <p:spPr>
            <a:xfrm>
              <a:off x="3148482" y="1660043"/>
              <a:ext cx="8472551" cy="917677"/>
            </a:xfrm>
            <a:custGeom>
              <a:avLst/>
              <a:gdLst/>
              <a:ahLst/>
              <a:cxnLst/>
              <a:rect l="0" t="0" r="0" b="0"/>
              <a:pathLst>
                <a:path w="8472551" h="917677">
                  <a:moveTo>
                    <a:pt x="0" y="0"/>
                  </a:moveTo>
                  <a:lnTo>
                    <a:pt x="8472551" y="0"/>
                  </a:lnTo>
                  <a:lnTo>
                    <a:pt x="8472551" y="917677"/>
                  </a:lnTo>
                  <a:lnTo>
                    <a:pt x="0" y="917677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ED9F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9" name="Shape 92609">
              <a:extLst>
                <a:ext uri="{FF2B5EF4-FFF2-40B4-BE49-F238E27FC236}">
                  <a16:creationId xmlns:a16="http://schemas.microsoft.com/office/drawing/2014/main" id="{20165FEE-6DF6-4F93-9D3D-C3AE7090C594}"/>
                </a:ext>
              </a:extLst>
            </p:cNvPr>
            <p:cNvSpPr/>
            <p:nvPr/>
          </p:nvSpPr>
          <p:spPr>
            <a:xfrm>
              <a:off x="3148482" y="2577745"/>
              <a:ext cx="8472551" cy="917677"/>
            </a:xfrm>
            <a:custGeom>
              <a:avLst/>
              <a:gdLst/>
              <a:ahLst/>
              <a:cxnLst/>
              <a:rect l="0" t="0" r="0" b="0"/>
              <a:pathLst>
                <a:path w="8472551" h="917677">
                  <a:moveTo>
                    <a:pt x="0" y="0"/>
                  </a:moveTo>
                  <a:lnTo>
                    <a:pt x="8472551" y="0"/>
                  </a:lnTo>
                  <a:lnTo>
                    <a:pt x="8472551" y="917677"/>
                  </a:lnTo>
                  <a:lnTo>
                    <a:pt x="0" y="917677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9F2F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20" name="Shape 92610">
              <a:extLst>
                <a:ext uri="{FF2B5EF4-FFF2-40B4-BE49-F238E27FC236}">
                  <a16:creationId xmlns:a16="http://schemas.microsoft.com/office/drawing/2014/main" id="{2861F674-81AE-4466-AB30-A9EDE340F741}"/>
                </a:ext>
              </a:extLst>
            </p:cNvPr>
            <p:cNvSpPr/>
            <p:nvPr/>
          </p:nvSpPr>
          <p:spPr>
            <a:xfrm>
              <a:off x="3148482" y="3495446"/>
              <a:ext cx="8472551" cy="917677"/>
            </a:xfrm>
            <a:custGeom>
              <a:avLst/>
              <a:gdLst/>
              <a:ahLst/>
              <a:cxnLst/>
              <a:rect l="0" t="0" r="0" b="0"/>
              <a:pathLst>
                <a:path w="8472551" h="917677">
                  <a:moveTo>
                    <a:pt x="0" y="0"/>
                  </a:moveTo>
                  <a:lnTo>
                    <a:pt x="8472551" y="0"/>
                  </a:lnTo>
                  <a:lnTo>
                    <a:pt x="8472551" y="917677"/>
                  </a:lnTo>
                  <a:lnTo>
                    <a:pt x="0" y="917677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ED9F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21" name="Shape 92611">
              <a:extLst>
                <a:ext uri="{FF2B5EF4-FFF2-40B4-BE49-F238E27FC236}">
                  <a16:creationId xmlns:a16="http://schemas.microsoft.com/office/drawing/2014/main" id="{1F1D5297-F9AB-447C-86F1-FEC9E23D14AA}"/>
                </a:ext>
              </a:extLst>
            </p:cNvPr>
            <p:cNvSpPr/>
            <p:nvPr/>
          </p:nvSpPr>
          <p:spPr>
            <a:xfrm>
              <a:off x="3148482" y="4413098"/>
              <a:ext cx="8472551" cy="815873"/>
            </a:xfrm>
            <a:custGeom>
              <a:avLst/>
              <a:gdLst/>
              <a:ahLst/>
              <a:cxnLst/>
              <a:rect l="0" t="0" r="0" b="0"/>
              <a:pathLst>
                <a:path w="8472551" h="815873">
                  <a:moveTo>
                    <a:pt x="0" y="0"/>
                  </a:moveTo>
                  <a:lnTo>
                    <a:pt x="8472551" y="0"/>
                  </a:lnTo>
                  <a:lnTo>
                    <a:pt x="8472551" y="815873"/>
                  </a:lnTo>
                  <a:lnTo>
                    <a:pt x="0" y="815873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9F2F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22" name="Shape 92612">
              <a:extLst>
                <a:ext uri="{FF2B5EF4-FFF2-40B4-BE49-F238E27FC236}">
                  <a16:creationId xmlns:a16="http://schemas.microsoft.com/office/drawing/2014/main" id="{34FC6A5D-FE82-4C9D-9363-3D5A60321442}"/>
                </a:ext>
              </a:extLst>
            </p:cNvPr>
            <p:cNvSpPr/>
            <p:nvPr/>
          </p:nvSpPr>
          <p:spPr>
            <a:xfrm>
              <a:off x="3148482" y="5228971"/>
              <a:ext cx="8472551" cy="531673"/>
            </a:xfrm>
            <a:custGeom>
              <a:avLst/>
              <a:gdLst/>
              <a:ahLst/>
              <a:cxnLst/>
              <a:rect l="0" t="0" r="0" b="0"/>
              <a:pathLst>
                <a:path w="8472551" h="531673">
                  <a:moveTo>
                    <a:pt x="0" y="0"/>
                  </a:moveTo>
                  <a:lnTo>
                    <a:pt x="8472551" y="0"/>
                  </a:lnTo>
                  <a:lnTo>
                    <a:pt x="8472551" y="531673"/>
                  </a:lnTo>
                  <a:lnTo>
                    <a:pt x="0" y="531673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ED9F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23" name="Shape 92613">
              <a:extLst>
                <a:ext uri="{FF2B5EF4-FFF2-40B4-BE49-F238E27FC236}">
                  <a16:creationId xmlns:a16="http://schemas.microsoft.com/office/drawing/2014/main" id="{05113E6B-E332-4E11-B06E-55F307D1D1FC}"/>
                </a:ext>
              </a:extLst>
            </p:cNvPr>
            <p:cNvSpPr/>
            <p:nvPr/>
          </p:nvSpPr>
          <p:spPr>
            <a:xfrm>
              <a:off x="3148482" y="5760644"/>
              <a:ext cx="8472551" cy="917677"/>
            </a:xfrm>
            <a:custGeom>
              <a:avLst/>
              <a:gdLst/>
              <a:ahLst/>
              <a:cxnLst/>
              <a:rect l="0" t="0" r="0" b="0"/>
              <a:pathLst>
                <a:path w="8472551" h="917677">
                  <a:moveTo>
                    <a:pt x="0" y="0"/>
                  </a:moveTo>
                  <a:lnTo>
                    <a:pt x="8472551" y="0"/>
                  </a:lnTo>
                  <a:lnTo>
                    <a:pt x="8472551" y="917677"/>
                  </a:lnTo>
                  <a:lnTo>
                    <a:pt x="0" y="917677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9F2F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24" name="Shape 5189">
              <a:extLst>
                <a:ext uri="{FF2B5EF4-FFF2-40B4-BE49-F238E27FC236}">
                  <a16:creationId xmlns:a16="http://schemas.microsoft.com/office/drawing/2014/main" id="{74AB63B9-6FB4-425D-982A-816D18214BE7}"/>
                </a:ext>
              </a:extLst>
            </p:cNvPr>
            <p:cNvSpPr/>
            <p:nvPr/>
          </p:nvSpPr>
          <p:spPr>
            <a:xfrm>
              <a:off x="3142132" y="1660017"/>
              <a:ext cx="8485124" cy="0"/>
            </a:xfrm>
            <a:custGeom>
              <a:avLst/>
              <a:gdLst/>
              <a:ahLst/>
              <a:cxnLst/>
              <a:rect l="0" t="0" r="0" b="0"/>
              <a:pathLst>
                <a:path w="8485124">
                  <a:moveTo>
                    <a:pt x="0" y="0"/>
                  </a:moveTo>
                  <a:lnTo>
                    <a:pt x="8485124" y="0"/>
                  </a:lnTo>
                </a:path>
              </a:pathLst>
            </a:custGeom>
            <a:ln w="12700" cap="flat">
              <a:round/>
            </a:ln>
          </p:spPr>
          <p:style>
            <a:lnRef idx="1">
              <a:srgbClr val="0077B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25" name="Shape 5190">
              <a:extLst>
                <a:ext uri="{FF2B5EF4-FFF2-40B4-BE49-F238E27FC236}">
                  <a16:creationId xmlns:a16="http://schemas.microsoft.com/office/drawing/2014/main" id="{2190CB9D-FB88-4ED6-B777-C2B864B749BF}"/>
                </a:ext>
              </a:extLst>
            </p:cNvPr>
            <p:cNvSpPr/>
            <p:nvPr/>
          </p:nvSpPr>
          <p:spPr>
            <a:xfrm>
              <a:off x="3142132" y="2577719"/>
              <a:ext cx="8485124" cy="0"/>
            </a:xfrm>
            <a:custGeom>
              <a:avLst/>
              <a:gdLst/>
              <a:ahLst/>
              <a:cxnLst/>
              <a:rect l="0" t="0" r="0" b="0"/>
              <a:pathLst>
                <a:path w="8485124">
                  <a:moveTo>
                    <a:pt x="0" y="0"/>
                  </a:moveTo>
                  <a:lnTo>
                    <a:pt x="8485124" y="0"/>
                  </a:lnTo>
                </a:path>
              </a:pathLst>
            </a:custGeom>
            <a:ln w="12700" cap="flat">
              <a:round/>
            </a:ln>
          </p:spPr>
          <p:style>
            <a:lnRef idx="1">
              <a:srgbClr val="0077B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26" name="Shape 5191">
              <a:extLst>
                <a:ext uri="{FF2B5EF4-FFF2-40B4-BE49-F238E27FC236}">
                  <a16:creationId xmlns:a16="http://schemas.microsoft.com/office/drawing/2014/main" id="{2AC0FB45-043E-487E-A1D7-B553BADCC0FB}"/>
                </a:ext>
              </a:extLst>
            </p:cNvPr>
            <p:cNvSpPr/>
            <p:nvPr/>
          </p:nvSpPr>
          <p:spPr>
            <a:xfrm>
              <a:off x="3142132" y="3495421"/>
              <a:ext cx="8485124" cy="0"/>
            </a:xfrm>
            <a:custGeom>
              <a:avLst/>
              <a:gdLst/>
              <a:ahLst/>
              <a:cxnLst/>
              <a:rect l="0" t="0" r="0" b="0"/>
              <a:pathLst>
                <a:path w="8485124">
                  <a:moveTo>
                    <a:pt x="0" y="0"/>
                  </a:moveTo>
                  <a:lnTo>
                    <a:pt x="8485124" y="0"/>
                  </a:lnTo>
                </a:path>
              </a:pathLst>
            </a:custGeom>
            <a:ln w="12700" cap="flat">
              <a:round/>
            </a:ln>
          </p:spPr>
          <p:style>
            <a:lnRef idx="1">
              <a:srgbClr val="0077B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27" name="Shape 5192">
              <a:extLst>
                <a:ext uri="{FF2B5EF4-FFF2-40B4-BE49-F238E27FC236}">
                  <a16:creationId xmlns:a16="http://schemas.microsoft.com/office/drawing/2014/main" id="{01A6D0CE-A023-4499-8FCA-718A40097252}"/>
                </a:ext>
              </a:extLst>
            </p:cNvPr>
            <p:cNvSpPr/>
            <p:nvPr/>
          </p:nvSpPr>
          <p:spPr>
            <a:xfrm>
              <a:off x="3142132" y="4413123"/>
              <a:ext cx="8485124" cy="0"/>
            </a:xfrm>
            <a:custGeom>
              <a:avLst/>
              <a:gdLst/>
              <a:ahLst/>
              <a:cxnLst/>
              <a:rect l="0" t="0" r="0" b="0"/>
              <a:pathLst>
                <a:path w="8485124">
                  <a:moveTo>
                    <a:pt x="0" y="0"/>
                  </a:moveTo>
                  <a:lnTo>
                    <a:pt x="8485124" y="0"/>
                  </a:lnTo>
                </a:path>
              </a:pathLst>
            </a:custGeom>
            <a:ln w="12700" cap="flat">
              <a:round/>
            </a:ln>
          </p:spPr>
          <p:style>
            <a:lnRef idx="1">
              <a:srgbClr val="0077B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28" name="Shape 5193">
              <a:extLst>
                <a:ext uri="{FF2B5EF4-FFF2-40B4-BE49-F238E27FC236}">
                  <a16:creationId xmlns:a16="http://schemas.microsoft.com/office/drawing/2014/main" id="{8A17B286-AC10-40BD-A280-CCDC4EBD6B67}"/>
                </a:ext>
              </a:extLst>
            </p:cNvPr>
            <p:cNvSpPr/>
            <p:nvPr/>
          </p:nvSpPr>
          <p:spPr>
            <a:xfrm>
              <a:off x="3142132" y="5228971"/>
              <a:ext cx="8485124" cy="0"/>
            </a:xfrm>
            <a:custGeom>
              <a:avLst/>
              <a:gdLst/>
              <a:ahLst/>
              <a:cxnLst/>
              <a:rect l="0" t="0" r="0" b="0"/>
              <a:pathLst>
                <a:path w="8485124">
                  <a:moveTo>
                    <a:pt x="0" y="0"/>
                  </a:moveTo>
                  <a:lnTo>
                    <a:pt x="8485124" y="0"/>
                  </a:lnTo>
                </a:path>
              </a:pathLst>
            </a:custGeom>
            <a:ln w="12700" cap="flat">
              <a:round/>
            </a:ln>
          </p:spPr>
          <p:style>
            <a:lnRef idx="1">
              <a:srgbClr val="0077B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29" name="Shape 5194">
              <a:extLst>
                <a:ext uri="{FF2B5EF4-FFF2-40B4-BE49-F238E27FC236}">
                  <a16:creationId xmlns:a16="http://schemas.microsoft.com/office/drawing/2014/main" id="{22D89C56-9056-438E-A83A-DCABD9BC9C3B}"/>
                </a:ext>
              </a:extLst>
            </p:cNvPr>
            <p:cNvSpPr/>
            <p:nvPr/>
          </p:nvSpPr>
          <p:spPr>
            <a:xfrm>
              <a:off x="3142132" y="5760644"/>
              <a:ext cx="8485124" cy="0"/>
            </a:xfrm>
            <a:custGeom>
              <a:avLst/>
              <a:gdLst/>
              <a:ahLst/>
              <a:cxnLst/>
              <a:rect l="0" t="0" r="0" b="0"/>
              <a:pathLst>
                <a:path w="8485124">
                  <a:moveTo>
                    <a:pt x="0" y="0"/>
                  </a:moveTo>
                  <a:lnTo>
                    <a:pt x="8485124" y="0"/>
                  </a:lnTo>
                </a:path>
              </a:pathLst>
            </a:custGeom>
            <a:ln w="12700" cap="flat">
              <a:round/>
            </a:ln>
          </p:spPr>
          <p:style>
            <a:lnRef idx="1">
              <a:srgbClr val="0077B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0" name="Shape 5195">
              <a:extLst>
                <a:ext uri="{FF2B5EF4-FFF2-40B4-BE49-F238E27FC236}">
                  <a16:creationId xmlns:a16="http://schemas.microsoft.com/office/drawing/2014/main" id="{0750E6AE-BDAF-4FCD-B97F-F572B581B734}"/>
                </a:ext>
              </a:extLst>
            </p:cNvPr>
            <p:cNvSpPr/>
            <p:nvPr/>
          </p:nvSpPr>
          <p:spPr>
            <a:xfrm>
              <a:off x="3148482" y="1122045"/>
              <a:ext cx="0" cy="5562625"/>
            </a:xfrm>
            <a:custGeom>
              <a:avLst/>
              <a:gdLst/>
              <a:ahLst/>
              <a:cxnLst/>
              <a:rect l="0" t="0" r="0" b="0"/>
              <a:pathLst>
                <a:path h="5562625">
                  <a:moveTo>
                    <a:pt x="0" y="0"/>
                  </a:moveTo>
                  <a:lnTo>
                    <a:pt x="0" y="5562625"/>
                  </a:lnTo>
                </a:path>
              </a:pathLst>
            </a:custGeom>
            <a:ln w="12700" cap="flat">
              <a:round/>
            </a:ln>
          </p:spPr>
          <p:style>
            <a:lnRef idx="1">
              <a:srgbClr val="0077B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1" name="Shape 5196">
              <a:extLst>
                <a:ext uri="{FF2B5EF4-FFF2-40B4-BE49-F238E27FC236}">
                  <a16:creationId xmlns:a16="http://schemas.microsoft.com/office/drawing/2014/main" id="{8C8A4ABC-13ED-46D8-AF46-F2224276A5DF}"/>
                </a:ext>
              </a:extLst>
            </p:cNvPr>
            <p:cNvSpPr/>
            <p:nvPr/>
          </p:nvSpPr>
          <p:spPr>
            <a:xfrm>
              <a:off x="11620906" y="1122045"/>
              <a:ext cx="0" cy="5562625"/>
            </a:xfrm>
            <a:custGeom>
              <a:avLst/>
              <a:gdLst/>
              <a:ahLst/>
              <a:cxnLst/>
              <a:rect l="0" t="0" r="0" b="0"/>
              <a:pathLst>
                <a:path h="5562625">
                  <a:moveTo>
                    <a:pt x="0" y="0"/>
                  </a:moveTo>
                  <a:lnTo>
                    <a:pt x="0" y="5562625"/>
                  </a:lnTo>
                </a:path>
              </a:pathLst>
            </a:custGeom>
            <a:ln w="12700" cap="flat">
              <a:round/>
            </a:ln>
          </p:spPr>
          <p:style>
            <a:lnRef idx="1">
              <a:srgbClr val="0077B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2" name="Shape 5197">
              <a:extLst>
                <a:ext uri="{FF2B5EF4-FFF2-40B4-BE49-F238E27FC236}">
                  <a16:creationId xmlns:a16="http://schemas.microsoft.com/office/drawing/2014/main" id="{FC971DFA-3A33-4A48-95B6-7A5F85AE2011}"/>
                </a:ext>
              </a:extLst>
            </p:cNvPr>
            <p:cNvSpPr/>
            <p:nvPr/>
          </p:nvSpPr>
          <p:spPr>
            <a:xfrm>
              <a:off x="3142132" y="1128395"/>
              <a:ext cx="8485124" cy="0"/>
            </a:xfrm>
            <a:custGeom>
              <a:avLst/>
              <a:gdLst/>
              <a:ahLst/>
              <a:cxnLst/>
              <a:rect l="0" t="0" r="0" b="0"/>
              <a:pathLst>
                <a:path w="8485124">
                  <a:moveTo>
                    <a:pt x="0" y="0"/>
                  </a:moveTo>
                  <a:lnTo>
                    <a:pt x="8485124" y="0"/>
                  </a:lnTo>
                </a:path>
              </a:pathLst>
            </a:custGeom>
            <a:ln w="12700" cap="flat">
              <a:round/>
            </a:ln>
          </p:spPr>
          <p:style>
            <a:lnRef idx="1">
              <a:srgbClr val="0077B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3" name="Shape 5198">
              <a:extLst>
                <a:ext uri="{FF2B5EF4-FFF2-40B4-BE49-F238E27FC236}">
                  <a16:creationId xmlns:a16="http://schemas.microsoft.com/office/drawing/2014/main" id="{AB0F9455-E9B4-46EB-914E-5693B1DCB0D9}"/>
                </a:ext>
              </a:extLst>
            </p:cNvPr>
            <p:cNvSpPr/>
            <p:nvPr/>
          </p:nvSpPr>
          <p:spPr>
            <a:xfrm>
              <a:off x="3142132" y="6678321"/>
              <a:ext cx="8485124" cy="0"/>
            </a:xfrm>
            <a:custGeom>
              <a:avLst/>
              <a:gdLst/>
              <a:ahLst/>
              <a:cxnLst/>
              <a:rect l="0" t="0" r="0" b="0"/>
              <a:pathLst>
                <a:path w="8485124">
                  <a:moveTo>
                    <a:pt x="0" y="0"/>
                  </a:moveTo>
                  <a:lnTo>
                    <a:pt x="8485124" y="0"/>
                  </a:lnTo>
                </a:path>
              </a:pathLst>
            </a:custGeom>
            <a:ln w="12700" cap="flat">
              <a:round/>
            </a:ln>
          </p:spPr>
          <p:style>
            <a:lnRef idx="1">
              <a:srgbClr val="0077B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756A354-FA66-4D23-9A75-A81455123DC7}"/>
                </a:ext>
              </a:extLst>
            </p:cNvPr>
            <p:cNvSpPr/>
            <p:nvPr/>
          </p:nvSpPr>
          <p:spPr>
            <a:xfrm>
              <a:off x="4501693" y="1226947"/>
              <a:ext cx="8086500" cy="2949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8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 million (7%) people in the UK remain completely offline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CFFA357-9210-447E-91AE-28BCACA07C8B}"/>
                </a:ext>
              </a:extLst>
            </p:cNvPr>
            <p:cNvSpPr/>
            <p:nvPr/>
          </p:nvSpPr>
          <p:spPr>
            <a:xfrm>
              <a:off x="4187596" y="1226947"/>
              <a:ext cx="417748" cy="2949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8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3.8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A620BAC-6F8E-416E-831C-19BE57980DED}"/>
                </a:ext>
              </a:extLst>
            </p:cNvPr>
            <p:cNvSpPr/>
            <p:nvPr/>
          </p:nvSpPr>
          <p:spPr>
            <a:xfrm>
              <a:off x="3309518" y="1758823"/>
              <a:ext cx="4383012" cy="2949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8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An estimated 9 million people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706B664-5889-48D4-8A0B-ADA881D8D890}"/>
                </a:ext>
              </a:extLst>
            </p:cNvPr>
            <p:cNvSpPr/>
            <p:nvPr/>
          </p:nvSpPr>
          <p:spPr>
            <a:xfrm>
              <a:off x="7264858" y="1758823"/>
              <a:ext cx="5664228" cy="2949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8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 are unable to use the Internet or their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FEF1429-2B33-4E85-BFB8-C19A6817938A}"/>
                </a:ext>
              </a:extLst>
            </p:cNvPr>
            <p:cNvSpPr/>
            <p:nvPr/>
          </p:nvSpPr>
          <p:spPr>
            <a:xfrm>
              <a:off x="6672098" y="1758823"/>
              <a:ext cx="791107" cy="2949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8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(16%)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882183A-D770-4535-B165-D6740A3C6A0A}"/>
                </a:ext>
              </a:extLst>
            </p:cNvPr>
            <p:cNvSpPr/>
            <p:nvPr/>
          </p:nvSpPr>
          <p:spPr>
            <a:xfrm>
              <a:off x="5955437" y="2033143"/>
              <a:ext cx="3801995" cy="2949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8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device without assistance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9A60FB4-CA49-4A59-B5A9-97B3733BFF29}"/>
                </a:ext>
              </a:extLst>
            </p:cNvPr>
            <p:cNvSpPr/>
            <p:nvPr/>
          </p:nvSpPr>
          <p:spPr>
            <a:xfrm>
              <a:off x="3272943" y="2676652"/>
              <a:ext cx="11019553" cy="2949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8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Circa 2.7 million (5%) people can access the internet but lack the ability to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D13C925-37F3-4FFC-AE60-50F06FF7EB58}"/>
                </a:ext>
              </a:extLst>
            </p:cNvPr>
            <p:cNvSpPr/>
            <p:nvPr/>
          </p:nvSpPr>
          <p:spPr>
            <a:xfrm>
              <a:off x="5969153" y="2950972"/>
              <a:ext cx="3764295" cy="2949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8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use it to its full advantage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CC64DD7-24CF-44D5-BE5B-3A2EF4A15245}"/>
                </a:ext>
              </a:extLst>
            </p:cNvPr>
            <p:cNvSpPr/>
            <p:nvPr/>
          </p:nvSpPr>
          <p:spPr>
            <a:xfrm>
              <a:off x="3420770" y="3594354"/>
              <a:ext cx="10625520" cy="2949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8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In total, an estimated 11.7 million (22%) people in the UK are without the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CCC3107-4825-4419-BCFD-ACDB3B97D8F1}"/>
                </a:ext>
              </a:extLst>
            </p:cNvPr>
            <p:cNvSpPr/>
            <p:nvPr/>
          </p:nvSpPr>
          <p:spPr>
            <a:xfrm>
              <a:off x="5391556" y="3868928"/>
              <a:ext cx="5301510" cy="2949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8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digital skills needed for everyday life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942DFC7-0792-4E5E-A634-4C4BD9DD8227}"/>
                </a:ext>
              </a:extLst>
            </p:cNvPr>
            <p:cNvSpPr/>
            <p:nvPr/>
          </p:nvSpPr>
          <p:spPr>
            <a:xfrm>
              <a:off x="3646323" y="4512437"/>
              <a:ext cx="574024" cy="2949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8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Two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348EDF2-8AA2-4309-8BE5-2B1A475F42DB}"/>
                </a:ext>
              </a:extLst>
            </p:cNvPr>
            <p:cNvSpPr/>
            <p:nvPr/>
          </p:nvSpPr>
          <p:spPr>
            <a:xfrm>
              <a:off x="4077614" y="4512437"/>
              <a:ext cx="100941" cy="2949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8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-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E1D3B5D7-B0D0-45BD-A982-4B78B734AE23}"/>
                </a:ext>
              </a:extLst>
            </p:cNvPr>
            <p:cNvSpPr/>
            <p:nvPr/>
          </p:nvSpPr>
          <p:spPr>
            <a:xfrm>
              <a:off x="4153814" y="4512437"/>
              <a:ext cx="9365587" cy="2949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8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thirds (66%) of those online have not used the internet or digital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F429434-F669-422B-B524-77783192D68F}"/>
                </a:ext>
              </a:extLst>
            </p:cNvPr>
            <p:cNvSpPr/>
            <p:nvPr/>
          </p:nvSpPr>
          <p:spPr>
            <a:xfrm>
              <a:off x="5213249" y="4786757"/>
              <a:ext cx="738204" cy="2949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8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apps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3565FDF-C3B2-4567-AD95-828E3259CB29}"/>
                </a:ext>
              </a:extLst>
            </p:cNvPr>
            <p:cNvSpPr/>
            <p:nvPr/>
          </p:nvSpPr>
          <p:spPr>
            <a:xfrm>
              <a:off x="5896000" y="4786757"/>
              <a:ext cx="4869777" cy="2949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8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and tools to manage their health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A6AEF537-72A7-4958-B22F-D77836B04B1F}"/>
                </a:ext>
              </a:extLst>
            </p:cNvPr>
            <p:cNvSpPr/>
            <p:nvPr/>
          </p:nvSpPr>
          <p:spPr>
            <a:xfrm>
              <a:off x="3423818" y="5331460"/>
              <a:ext cx="9752323" cy="2949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8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Only 15.7 million people have the Essential Digital Skills needed for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398679E-0B71-4597-A927-E7EA7C975FA4}"/>
                </a:ext>
              </a:extLst>
            </p:cNvPr>
            <p:cNvSpPr/>
            <p:nvPr/>
          </p:nvSpPr>
          <p:spPr>
            <a:xfrm>
              <a:off x="10761243" y="5331460"/>
              <a:ext cx="690470" cy="2949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8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work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245EB8A2-7368-41AE-A232-286409EEC2DF}"/>
                </a:ext>
              </a:extLst>
            </p:cNvPr>
            <p:cNvSpPr/>
            <p:nvPr/>
          </p:nvSpPr>
          <p:spPr>
            <a:xfrm>
              <a:off x="3455823" y="5860238"/>
              <a:ext cx="574024" cy="2949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8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Two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2DBF4658-97B9-44E1-AEF9-E3CC0DF883BC}"/>
                </a:ext>
              </a:extLst>
            </p:cNvPr>
            <p:cNvSpPr/>
            <p:nvPr/>
          </p:nvSpPr>
          <p:spPr>
            <a:xfrm>
              <a:off x="3887114" y="5860238"/>
              <a:ext cx="100941" cy="2949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8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-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CA24F65D-BA25-45C4-8774-DD9F734EAB67}"/>
                </a:ext>
              </a:extLst>
            </p:cNvPr>
            <p:cNvSpPr/>
            <p:nvPr/>
          </p:nvSpPr>
          <p:spPr>
            <a:xfrm>
              <a:off x="3963314" y="5860238"/>
              <a:ext cx="9854783" cy="2949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8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thirds of jobs need digital skills of some kind, and yet 5.2% of the UK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96CADEF-D189-4EC9-AB62-690674423393}"/>
                </a:ext>
              </a:extLst>
            </p:cNvPr>
            <p:cNvSpPr/>
            <p:nvPr/>
          </p:nvSpPr>
          <p:spPr>
            <a:xfrm>
              <a:off x="5190388" y="6134558"/>
              <a:ext cx="5836922" cy="2949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8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workforce are not fully digitally enabled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8601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DA7CB-CA9C-4C55-96CF-54700EE2A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213C9-CD05-4049-BBC9-975C4561C7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079F2D0-3290-42B6-82EB-3DA29E8B26AC}"/>
              </a:ext>
            </a:extLst>
          </p:cNvPr>
          <p:cNvGrpSpPr/>
          <p:nvPr/>
        </p:nvGrpSpPr>
        <p:grpSpPr>
          <a:xfrm>
            <a:off x="178753" y="317"/>
            <a:ext cx="13939529" cy="6857365"/>
            <a:chOff x="0" y="0"/>
            <a:chExt cx="13940217" cy="6857999"/>
          </a:xfrm>
        </p:grpSpPr>
        <p:sp>
          <p:nvSpPr>
            <p:cNvPr id="5" name="Shape 92622">
              <a:extLst>
                <a:ext uri="{FF2B5EF4-FFF2-40B4-BE49-F238E27FC236}">
                  <a16:creationId xmlns:a16="http://schemas.microsoft.com/office/drawing/2014/main" id="{243B1BD7-CE8D-4ABB-A00F-0BD290A36339}"/>
                </a:ext>
              </a:extLst>
            </p:cNvPr>
            <p:cNvSpPr/>
            <p:nvPr/>
          </p:nvSpPr>
          <p:spPr>
            <a:xfrm>
              <a:off x="2848051" y="0"/>
              <a:ext cx="8987028" cy="6857999"/>
            </a:xfrm>
            <a:custGeom>
              <a:avLst/>
              <a:gdLst/>
              <a:ahLst/>
              <a:cxnLst/>
              <a:rect l="0" t="0" r="0" b="0"/>
              <a:pathLst>
                <a:path w="8987028" h="6857999">
                  <a:moveTo>
                    <a:pt x="0" y="0"/>
                  </a:moveTo>
                  <a:lnTo>
                    <a:pt x="8987028" y="0"/>
                  </a:lnTo>
                  <a:lnTo>
                    <a:pt x="8987028" y="6857999"/>
                  </a:lnTo>
                  <a:lnTo>
                    <a:pt x="0" y="6857999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77B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6" name="Shape 5226">
              <a:extLst>
                <a:ext uri="{FF2B5EF4-FFF2-40B4-BE49-F238E27FC236}">
                  <a16:creationId xmlns:a16="http://schemas.microsoft.com/office/drawing/2014/main" id="{28E09124-EE90-42BE-97B3-ABB364F4A10A}"/>
                </a:ext>
              </a:extLst>
            </p:cNvPr>
            <p:cNvSpPr/>
            <p:nvPr/>
          </p:nvSpPr>
          <p:spPr>
            <a:xfrm>
              <a:off x="1219" y="2327148"/>
              <a:ext cx="758152" cy="0"/>
            </a:xfrm>
            <a:custGeom>
              <a:avLst/>
              <a:gdLst/>
              <a:ahLst/>
              <a:cxnLst/>
              <a:rect l="0" t="0" r="0" b="0"/>
              <a:pathLst>
                <a:path w="758152">
                  <a:moveTo>
                    <a:pt x="0" y="0"/>
                  </a:moveTo>
                  <a:lnTo>
                    <a:pt x="758152" y="0"/>
                  </a:lnTo>
                </a:path>
              </a:pathLst>
            </a:custGeom>
            <a:ln w="57150" cap="flat">
              <a:round/>
            </a:ln>
          </p:spPr>
          <p:style>
            <a:lnRef idx="1">
              <a:srgbClr val="0077B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025879A-96A3-4832-89A8-D6D5ABE4BE0E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0484815" y="321564"/>
              <a:ext cx="998220" cy="743712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188C440-4DFA-4EDE-B06D-930B72B00B73}"/>
                </a:ext>
              </a:extLst>
            </p:cNvPr>
            <p:cNvSpPr/>
            <p:nvPr/>
          </p:nvSpPr>
          <p:spPr>
            <a:xfrm>
              <a:off x="1829" y="1018540"/>
              <a:ext cx="3572447" cy="4916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30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National data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C595CD4-BEFB-4611-AAA2-C388BF218B56}"/>
                </a:ext>
              </a:extLst>
            </p:cNvPr>
            <p:cNvSpPr/>
            <p:nvPr/>
          </p:nvSpPr>
          <p:spPr>
            <a:xfrm>
              <a:off x="1829" y="1430020"/>
              <a:ext cx="2789042" cy="4916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30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on internet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4ED13B1-8295-4BCE-9D9B-EAEB22FA2821}"/>
                </a:ext>
              </a:extLst>
            </p:cNvPr>
            <p:cNvSpPr/>
            <p:nvPr/>
          </p:nvSpPr>
          <p:spPr>
            <a:xfrm>
              <a:off x="1829" y="1841500"/>
              <a:ext cx="1521204" cy="4916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30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usage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103CD78-936F-49E3-B70D-2185C637B028}"/>
                </a:ext>
              </a:extLst>
            </p:cNvPr>
            <p:cNvSpPr/>
            <p:nvPr/>
          </p:nvSpPr>
          <p:spPr>
            <a:xfrm>
              <a:off x="3123895" y="1252737"/>
              <a:ext cx="94353" cy="25339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•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9509631-767C-4EE7-83AC-DC87B01B12F1}"/>
                </a:ext>
              </a:extLst>
            </p:cNvPr>
            <p:cNvSpPr/>
            <p:nvPr/>
          </p:nvSpPr>
          <p:spPr>
            <a:xfrm>
              <a:off x="3410407" y="1248283"/>
              <a:ext cx="300852" cy="26155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 b="1"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96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CAD7FA6-525C-4AB0-ADBD-9280285039CA}"/>
                </a:ext>
              </a:extLst>
            </p:cNvPr>
            <p:cNvSpPr/>
            <p:nvPr/>
          </p:nvSpPr>
          <p:spPr>
            <a:xfrm>
              <a:off x="3635801" y="1248283"/>
              <a:ext cx="6933068" cy="26155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 b="1"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% of households in Great Britain have internet access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E931313-BB74-4BD9-A264-F6BFAF185E1B}"/>
                </a:ext>
              </a:extLst>
            </p:cNvPr>
            <p:cNvSpPr/>
            <p:nvPr/>
          </p:nvSpPr>
          <p:spPr>
            <a:xfrm>
              <a:off x="8853246" y="1248283"/>
              <a:ext cx="3404261" cy="26155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, up from 93% in 2019 and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56CE19F-F16D-4D6D-BDAB-545FD97FC4E5}"/>
                </a:ext>
              </a:extLst>
            </p:cNvPr>
            <p:cNvSpPr/>
            <p:nvPr/>
          </p:nvSpPr>
          <p:spPr>
            <a:xfrm>
              <a:off x="3410407" y="1516507"/>
              <a:ext cx="298695" cy="26155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57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15975D8-0A14-49BE-865D-53602A51DA85}"/>
                </a:ext>
              </a:extLst>
            </p:cNvPr>
            <p:cNvSpPr/>
            <p:nvPr/>
          </p:nvSpPr>
          <p:spPr>
            <a:xfrm>
              <a:off x="3635801" y="1516507"/>
              <a:ext cx="5796517" cy="26155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% in 2006 when comparable records began.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7E59BC0-0617-4949-95BF-1BC38A6BA27D}"/>
                </a:ext>
              </a:extLst>
            </p:cNvPr>
            <p:cNvSpPr/>
            <p:nvPr/>
          </p:nvSpPr>
          <p:spPr>
            <a:xfrm>
              <a:off x="3123895" y="2090715"/>
              <a:ext cx="94495" cy="25377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•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752DD55-51F2-4873-AEFF-70412BCE1A1E}"/>
                </a:ext>
              </a:extLst>
            </p:cNvPr>
            <p:cNvSpPr/>
            <p:nvPr/>
          </p:nvSpPr>
          <p:spPr>
            <a:xfrm>
              <a:off x="3410407" y="2086255"/>
              <a:ext cx="301304" cy="26194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 b="1"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87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D52FFE8-36A7-4411-BFCA-07766002E905}"/>
                </a:ext>
              </a:extLst>
            </p:cNvPr>
            <p:cNvSpPr/>
            <p:nvPr/>
          </p:nvSpPr>
          <p:spPr>
            <a:xfrm>
              <a:off x="3636140" y="2086255"/>
              <a:ext cx="7171092" cy="26194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 b="1"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% of all adults shopped online within the last 12 months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4975912-E3AA-4FC2-AC8E-24FE9265CEE8}"/>
                </a:ext>
              </a:extLst>
            </p:cNvPr>
            <p:cNvSpPr/>
            <p:nvPr/>
          </p:nvSpPr>
          <p:spPr>
            <a:xfrm>
              <a:off x="9031808" y="2086255"/>
              <a:ext cx="3647238" cy="26194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, up from 53% in 2008; those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A212E12-0B13-4883-9FF6-71BAF836D575}"/>
                </a:ext>
              </a:extLst>
            </p:cNvPr>
            <p:cNvSpPr/>
            <p:nvPr/>
          </p:nvSpPr>
          <p:spPr>
            <a:xfrm>
              <a:off x="3410407" y="2354961"/>
              <a:ext cx="10438152" cy="26155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aged 65 years and over had the highest growth, rising from 16% to 65% over this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E07D0DD-FE78-4B69-903A-A44D7A5D1C95}"/>
                </a:ext>
              </a:extLst>
            </p:cNvPr>
            <p:cNvSpPr/>
            <p:nvPr/>
          </p:nvSpPr>
          <p:spPr>
            <a:xfrm>
              <a:off x="3410407" y="2623185"/>
              <a:ext cx="930052" cy="26155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period.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405955A-AB20-4ABD-A017-515284BDD1BC}"/>
                </a:ext>
              </a:extLst>
            </p:cNvPr>
            <p:cNvSpPr/>
            <p:nvPr/>
          </p:nvSpPr>
          <p:spPr>
            <a:xfrm>
              <a:off x="3123895" y="3197615"/>
              <a:ext cx="94353" cy="25339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•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6C076D4-4AE2-47E4-8FE8-85F70F3CE136}"/>
                </a:ext>
              </a:extLst>
            </p:cNvPr>
            <p:cNvSpPr/>
            <p:nvPr/>
          </p:nvSpPr>
          <p:spPr>
            <a:xfrm>
              <a:off x="3410407" y="3193161"/>
              <a:ext cx="300852" cy="26155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 b="1"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49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227FC30-47C6-4723-B25F-5245480DC747}"/>
                </a:ext>
              </a:extLst>
            </p:cNvPr>
            <p:cNvSpPr/>
            <p:nvPr/>
          </p:nvSpPr>
          <p:spPr>
            <a:xfrm>
              <a:off x="3635801" y="3193161"/>
              <a:ext cx="9961804" cy="26155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 b="1"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% of adults in Great Britain aged 25 to 34 years used a virtual assistant smart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F532FF0-4307-4237-864C-FC68D1608A29}"/>
                </a:ext>
              </a:extLst>
            </p:cNvPr>
            <p:cNvSpPr/>
            <p:nvPr/>
          </p:nvSpPr>
          <p:spPr>
            <a:xfrm>
              <a:off x="3410407" y="3461385"/>
              <a:ext cx="2011340" cy="26155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 b="1"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speaker or app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6553443-ECBE-463A-A160-C26C40F7A07D}"/>
                </a:ext>
              </a:extLst>
            </p:cNvPr>
            <p:cNvSpPr/>
            <p:nvPr/>
          </p:nvSpPr>
          <p:spPr>
            <a:xfrm>
              <a:off x="4923993" y="3461385"/>
              <a:ext cx="8525210" cy="26155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, compared with 17% of those aged 65 years and over; 35% of all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1E37E96-2604-4234-B8DB-B59F572D048D}"/>
                </a:ext>
              </a:extLst>
            </p:cNvPr>
            <p:cNvSpPr/>
            <p:nvPr/>
          </p:nvSpPr>
          <p:spPr>
            <a:xfrm>
              <a:off x="3410407" y="3729380"/>
              <a:ext cx="5953995" cy="26194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adults used these “internet of things” devices.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E857EFB-5BED-48B8-B8C5-F72AA07B92F0}"/>
                </a:ext>
              </a:extLst>
            </p:cNvPr>
            <p:cNvSpPr/>
            <p:nvPr/>
          </p:nvSpPr>
          <p:spPr>
            <a:xfrm>
              <a:off x="3123895" y="4304293"/>
              <a:ext cx="94353" cy="25338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•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B4126B7-A6E0-44D6-A7B6-5EDAB52488F2}"/>
                </a:ext>
              </a:extLst>
            </p:cNvPr>
            <p:cNvSpPr/>
            <p:nvPr/>
          </p:nvSpPr>
          <p:spPr>
            <a:xfrm>
              <a:off x="3635801" y="4299839"/>
              <a:ext cx="10198226" cy="26155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 b="1"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% of adults in Great Britain used internet connected energy or lighting controls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63151F4-A5B8-47C9-A026-30678A0E8FDD}"/>
                </a:ext>
              </a:extLst>
            </p:cNvPr>
            <p:cNvSpPr/>
            <p:nvPr/>
          </p:nvSpPr>
          <p:spPr>
            <a:xfrm>
              <a:off x="3410407" y="4299839"/>
              <a:ext cx="300852" cy="26155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 b="1"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18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7A5A473-DFDD-4B48-BA20-4CAF309420DB}"/>
                </a:ext>
              </a:extLst>
            </p:cNvPr>
            <p:cNvSpPr/>
            <p:nvPr/>
          </p:nvSpPr>
          <p:spPr>
            <a:xfrm>
              <a:off x="3410407" y="4568063"/>
              <a:ext cx="7211814" cy="26155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with those aged 35 to 44 years using these most at 26%.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D2C6B58-DDA5-47A1-9360-28C7D9807761}"/>
                </a:ext>
              </a:extLst>
            </p:cNvPr>
            <p:cNvSpPr/>
            <p:nvPr/>
          </p:nvSpPr>
          <p:spPr>
            <a:xfrm>
              <a:off x="3123895" y="5142493"/>
              <a:ext cx="94353" cy="25339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•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BC3072-8876-4AE5-A38A-4B037B47561C}"/>
                </a:ext>
              </a:extLst>
            </p:cNvPr>
            <p:cNvSpPr/>
            <p:nvPr/>
          </p:nvSpPr>
          <p:spPr>
            <a:xfrm>
              <a:off x="3410407" y="5138039"/>
              <a:ext cx="10529810" cy="26155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Internet connections in households with one adult aged 65 years and over have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F4A726D-8078-4558-ABF8-29590AA7E79D}"/>
                </a:ext>
              </a:extLst>
            </p:cNvPr>
            <p:cNvSpPr/>
            <p:nvPr/>
          </p:nvSpPr>
          <p:spPr>
            <a:xfrm>
              <a:off x="3410407" y="5406644"/>
              <a:ext cx="5065685" cy="26155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 b="1"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increased by seven percentage points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8A8272F-5E88-4099-9142-E2932343E3D9}"/>
                </a:ext>
              </a:extLst>
            </p:cNvPr>
            <p:cNvSpPr/>
            <p:nvPr/>
          </p:nvSpPr>
          <p:spPr>
            <a:xfrm>
              <a:off x="7278954" y="5406644"/>
              <a:ext cx="1762517" cy="26155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since 2019 to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2E52F9F-FA2E-47C6-9EC2-1C0313609F24}"/>
                </a:ext>
              </a:extLst>
            </p:cNvPr>
            <p:cNvSpPr/>
            <p:nvPr/>
          </p:nvSpPr>
          <p:spPr>
            <a:xfrm>
              <a:off x="8604834" y="5406644"/>
              <a:ext cx="300958" cy="26155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 b="1"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80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320FEBA-9F66-4677-8158-4F292F57667F}"/>
                </a:ext>
              </a:extLst>
            </p:cNvPr>
            <p:cNvSpPr/>
            <p:nvPr/>
          </p:nvSpPr>
          <p:spPr>
            <a:xfrm>
              <a:off x="8830387" y="5406644"/>
              <a:ext cx="231839" cy="26155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 b="1"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%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0F7FB76-4426-485E-B2BD-824D65080754}"/>
                </a:ext>
              </a:extLst>
            </p:cNvPr>
            <p:cNvSpPr/>
            <p:nvPr/>
          </p:nvSpPr>
          <p:spPr>
            <a:xfrm>
              <a:off x="9004376" y="5406644"/>
              <a:ext cx="3531503" cy="26155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; these households still had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2F1144A-9328-4B53-BFC1-EEE5A8A2FE85}"/>
                </a:ext>
              </a:extLst>
            </p:cNvPr>
            <p:cNvSpPr/>
            <p:nvPr/>
          </p:nvSpPr>
          <p:spPr>
            <a:xfrm>
              <a:off x="3410407" y="5674843"/>
              <a:ext cx="4254787" cy="26155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the lowest proportion of internet.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80B752D-D572-4B23-BB99-5FA24BB8C24A}"/>
                </a:ext>
              </a:extLst>
            </p:cNvPr>
            <p:cNvSpPr/>
            <p:nvPr/>
          </p:nvSpPr>
          <p:spPr>
            <a:xfrm>
              <a:off x="3123895" y="6249273"/>
              <a:ext cx="94353" cy="25339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•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7280CB0-FB41-4C62-A3F2-0421F9BE5AB7}"/>
                </a:ext>
              </a:extLst>
            </p:cNvPr>
            <p:cNvSpPr/>
            <p:nvPr/>
          </p:nvSpPr>
          <p:spPr>
            <a:xfrm>
              <a:off x="3635801" y="6244819"/>
              <a:ext cx="6342417" cy="26155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 b="1"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% of adults in Great Britain used internet banking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44DC953-5CA6-4E3F-BBBB-880BAB76B859}"/>
                </a:ext>
              </a:extLst>
            </p:cNvPr>
            <p:cNvSpPr/>
            <p:nvPr/>
          </p:nvSpPr>
          <p:spPr>
            <a:xfrm>
              <a:off x="3410407" y="6244819"/>
              <a:ext cx="300852" cy="26155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 b="1"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76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8AF16DA-5BB4-49E3-859B-971E4DFCF466}"/>
                </a:ext>
              </a:extLst>
            </p:cNvPr>
            <p:cNvSpPr/>
            <p:nvPr/>
          </p:nvSpPr>
          <p:spPr>
            <a:xfrm>
              <a:off x="8409762" y="6244819"/>
              <a:ext cx="4395777" cy="26155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, increasing from 30% in 2007 and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994F19F-D6DD-407D-9C44-2BB77A384D40}"/>
                </a:ext>
              </a:extLst>
            </p:cNvPr>
            <p:cNvSpPr/>
            <p:nvPr/>
          </p:nvSpPr>
          <p:spPr>
            <a:xfrm>
              <a:off x="3410407" y="6513043"/>
              <a:ext cx="298695" cy="26155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73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177CA7A7-6FB1-48E4-95A7-D1608FA80C2A}"/>
                </a:ext>
              </a:extLst>
            </p:cNvPr>
            <p:cNvSpPr/>
            <p:nvPr/>
          </p:nvSpPr>
          <p:spPr>
            <a:xfrm>
              <a:off x="3635801" y="6513043"/>
              <a:ext cx="575284" cy="26155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% in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6307EDD7-B517-43F0-8D5A-D0C874DA5E69}"/>
                </a:ext>
              </a:extLst>
            </p:cNvPr>
            <p:cNvSpPr/>
            <p:nvPr/>
          </p:nvSpPr>
          <p:spPr>
            <a:xfrm>
              <a:off x="4068346" y="6513043"/>
              <a:ext cx="674220" cy="26155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2019.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58394527-9C54-4818-A7B5-ECB6162DFDEB}"/>
                </a:ext>
              </a:extLst>
            </p:cNvPr>
            <p:cNvSpPr/>
            <p:nvPr/>
          </p:nvSpPr>
          <p:spPr>
            <a:xfrm>
              <a:off x="0" y="2690012"/>
              <a:ext cx="3466347" cy="26194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Presented is a snapshot of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FCD8D5D-3CE3-4B8C-906A-0BDEB5E97058}"/>
                </a:ext>
              </a:extLst>
            </p:cNvPr>
            <p:cNvSpPr/>
            <p:nvPr/>
          </p:nvSpPr>
          <p:spPr>
            <a:xfrm>
              <a:off x="0" y="2934335"/>
              <a:ext cx="2854317" cy="26155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ONS data taken from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370F313-AAD5-4738-8E04-3973DE7DDD41}"/>
                </a:ext>
              </a:extLst>
            </p:cNvPr>
            <p:cNvSpPr/>
            <p:nvPr/>
          </p:nvSpPr>
          <p:spPr>
            <a:xfrm>
              <a:off x="0" y="3170555"/>
              <a:ext cx="3291037" cy="26155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January to February 2020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4371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CB71B-728D-4DE3-B061-14582355B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81E93-CFEF-43CE-B89F-4B1B56E4C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5165804-F06F-4FA3-9585-C1C5B044042A}"/>
              </a:ext>
            </a:extLst>
          </p:cNvPr>
          <p:cNvGrpSpPr/>
          <p:nvPr/>
        </p:nvGrpSpPr>
        <p:grpSpPr>
          <a:xfrm>
            <a:off x="140654" y="317"/>
            <a:ext cx="11910694" cy="6857365"/>
            <a:chOff x="0" y="0"/>
            <a:chExt cx="11911279" cy="6857999"/>
          </a:xfrm>
        </p:grpSpPr>
        <p:sp>
          <p:nvSpPr>
            <p:cNvPr id="5" name="Shape 92464">
              <a:extLst>
                <a:ext uri="{FF2B5EF4-FFF2-40B4-BE49-F238E27FC236}">
                  <a16:creationId xmlns:a16="http://schemas.microsoft.com/office/drawing/2014/main" id="{A60296D8-14C6-4E8B-9E71-0B810AF54055}"/>
                </a:ext>
              </a:extLst>
            </p:cNvPr>
            <p:cNvSpPr/>
            <p:nvPr/>
          </p:nvSpPr>
          <p:spPr>
            <a:xfrm>
              <a:off x="2924251" y="0"/>
              <a:ext cx="8987028" cy="6857999"/>
            </a:xfrm>
            <a:custGeom>
              <a:avLst/>
              <a:gdLst/>
              <a:ahLst/>
              <a:cxnLst/>
              <a:rect l="0" t="0" r="0" b="0"/>
              <a:pathLst>
                <a:path w="8987028" h="6857999">
                  <a:moveTo>
                    <a:pt x="0" y="0"/>
                  </a:moveTo>
                  <a:lnTo>
                    <a:pt x="8987028" y="0"/>
                  </a:lnTo>
                  <a:lnTo>
                    <a:pt x="8987028" y="6857999"/>
                  </a:lnTo>
                  <a:lnTo>
                    <a:pt x="0" y="6857999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77B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6" name="Shape 332">
              <a:extLst>
                <a:ext uri="{FF2B5EF4-FFF2-40B4-BE49-F238E27FC236}">
                  <a16:creationId xmlns:a16="http://schemas.microsoft.com/office/drawing/2014/main" id="{B97F2248-C348-4E3C-8E27-D05359ABA567}"/>
                </a:ext>
              </a:extLst>
            </p:cNvPr>
            <p:cNvSpPr/>
            <p:nvPr/>
          </p:nvSpPr>
          <p:spPr>
            <a:xfrm>
              <a:off x="77419" y="2327148"/>
              <a:ext cx="758152" cy="0"/>
            </a:xfrm>
            <a:custGeom>
              <a:avLst/>
              <a:gdLst/>
              <a:ahLst/>
              <a:cxnLst/>
              <a:rect l="0" t="0" r="0" b="0"/>
              <a:pathLst>
                <a:path w="758152">
                  <a:moveTo>
                    <a:pt x="0" y="0"/>
                  </a:moveTo>
                  <a:lnTo>
                    <a:pt x="758152" y="0"/>
                  </a:lnTo>
                </a:path>
              </a:pathLst>
            </a:custGeom>
            <a:ln w="57150" cap="flat">
              <a:round/>
            </a:ln>
          </p:spPr>
          <p:style>
            <a:lnRef idx="1">
              <a:srgbClr val="0077B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857D376-BC9E-496A-AF3E-7ABED46B7D5D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0561015" y="321564"/>
              <a:ext cx="998220" cy="743712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E56DE61-72FC-4B5A-B0B8-80A2B8C560EE}"/>
                </a:ext>
              </a:extLst>
            </p:cNvPr>
            <p:cNvSpPr/>
            <p:nvPr/>
          </p:nvSpPr>
          <p:spPr>
            <a:xfrm>
              <a:off x="78029" y="1018540"/>
              <a:ext cx="3123484" cy="4916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30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Deprivation: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B3292E7-304E-48F9-BF78-9089E1C151A5}"/>
                </a:ext>
              </a:extLst>
            </p:cNvPr>
            <p:cNvSpPr/>
            <p:nvPr/>
          </p:nvSpPr>
          <p:spPr>
            <a:xfrm>
              <a:off x="78029" y="1430020"/>
              <a:ext cx="2882280" cy="4916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30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IMD overall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99E7678-AE8A-41AA-82E8-C9A90E499106}"/>
                </a:ext>
              </a:extLst>
            </p:cNvPr>
            <p:cNvSpPr/>
            <p:nvPr/>
          </p:nvSpPr>
          <p:spPr>
            <a:xfrm>
              <a:off x="78029" y="1841500"/>
              <a:ext cx="1534885" cy="4916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30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decile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99251CE-1C2F-488B-98EE-B55EEDB0BBCD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623767" y="1388364"/>
              <a:ext cx="7818120" cy="4732020"/>
            </a:xfrm>
            <a:prstGeom prst="rect">
              <a:avLst/>
            </a:prstGeom>
          </p:spPr>
        </p:pic>
        <p:sp>
          <p:nvSpPr>
            <p:cNvPr id="12" name="Shape 342">
              <a:extLst>
                <a:ext uri="{FF2B5EF4-FFF2-40B4-BE49-F238E27FC236}">
                  <a16:creationId xmlns:a16="http://schemas.microsoft.com/office/drawing/2014/main" id="{EDCB8025-67A2-451E-A7BC-52418148FC0A}"/>
                </a:ext>
              </a:extLst>
            </p:cNvPr>
            <p:cNvSpPr/>
            <p:nvPr/>
          </p:nvSpPr>
          <p:spPr>
            <a:xfrm>
              <a:off x="3619068" y="1383602"/>
              <a:ext cx="7827645" cy="4741545"/>
            </a:xfrm>
            <a:custGeom>
              <a:avLst/>
              <a:gdLst/>
              <a:ahLst/>
              <a:cxnLst/>
              <a:rect l="0" t="0" r="0" b="0"/>
              <a:pathLst>
                <a:path w="7827645" h="4741545">
                  <a:moveTo>
                    <a:pt x="0" y="4741545"/>
                  </a:moveTo>
                  <a:lnTo>
                    <a:pt x="7827645" y="4741545"/>
                  </a:lnTo>
                  <a:lnTo>
                    <a:pt x="7827645" y="0"/>
                  </a:lnTo>
                  <a:lnTo>
                    <a:pt x="0" y="0"/>
                  </a:lnTo>
                  <a:close/>
                </a:path>
              </a:pathLst>
            </a:custGeom>
            <a:ln w="9525" cap="flat">
              <a:round/>
            </a:ln>
          </p:spPr>
          <p:style>
            <a:lnRef idx="1">
              <a:srgbClr val="00206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56E584B-FEB3-4723-B575-5C899EE3718A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9474403" y="4500372"/>
              <a:ext cx="1860804" cy="1549908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74F054C-ECA3-4401-9EFF-D926B9CE252E}"/>
                </a:ext>
              </a:extLst>
            </p:cNvPr>
            <p:cNvSpPr/>
            <p:nvPr/>
          </p:nvSpPr>
          <p:spPr>
            <a:xfrm>
              <a:off x="0" y="2591587"/>
              <a:ext cx="3615350" cy="23048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This map combines information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2AA8600-482B-4570-A7B2-F3C8EBD692F0}"/>
                </a:ext>
              </a:extLst>
            </p:cNvPr>
            <p:cNvSpPr/>
            <p:nvPr/>
          </p:nvSpPr>
          <p:spPr>
            <a:xfrm>
              <a:off x="0" y="2805430"/>
              <a:ext cx="2673151" cy="23008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from seven domains to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5EE2360-C221-4AB4-850D-35179F250AD8}"/>
                </a:ext>
              </a:extLst>
            </p:cNvPr>
            <p:cNvSpPr/>
            <p:nvPr/>
          </p:nvSpPr>
          <p:spPr>
            <a:xfrm>
              <a:off x="0" y="3018790"/>
              <a:ext cx="3183971" cy="23008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produce an overall relative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4D9915D-AA6C-4E2A-BBC8-1A206F2C8242}"/>
                </a:ext>
              </a:extLst>
            </p:cNvPr>
            <p:cNvSpPr/>
            <p:nvPr/>
          </p:nvSpPr>
          <p:spPr>
            <a:xfrm>
              <a:off x="0" y="3232150"/>
              <a:ext cx="2742636" cy="23008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measure of deprivation.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FC982F1-968E-4F6D-943D-D4053A754A7A}"/>
                </a:ext>
              </a:extLst>
            </p:cNvPr>
            <p:cNvSpPr/>
            <p:nvPr/>
          </p:nvSpPr>
          <p:spPr>
            <a:xfrm>
              <a:off x="0" y="3658870"/>
              <a:ext cx="3231401" cy="23008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The domains are combined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ADAACA5-B608-4173-98D0-71456B5E6941}"/>
                </a:ext>
              </a:extLst>
            </p:cNvPr>
            <p:cNvSpPr/>
            <p:nvPr/>
          </p:nvSpPr>
          <p:spPr>
            <a:xfrm>
              <a:off x="0" y="3872230"/>
              <a:ext cx="3180651" cy="23008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using the following weights: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5D3DC38-BAF9-4C7C-AC16-D925E8F69464}"/>
                </a:ext>
              </a:extLst>
            </p:cNvPr>
            <p:cNvSpPr/>
            <p:nvPr/>
          </p:nvSpPr>
          <p:spPr>
            <a:xfrm>
              <a:off x="0" y="4085362"/>
              <a:ext cx="3275647" cy="2304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Income Deprivation (22.5%),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4B2D299-D552-463F-BFFF-19488B84FD95}"/>
                </a:ext>
              </a:extLst>
            </p:cNvPr>
            <p:cNvSpPr/>
            <p:nvPr/>
          </p:nvSpPr>
          <p:spPr>
            <a:xfrm>
              <a:off x="0" y="4299331"/>
              <a:ext cx="2898680" cy="23008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Employment Deprivation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C72D385-4628-42B2-B127-6E5A4F2B236B}"/>
                </a:ext>
              </a:extLst>
            </p:cNvPr>
            <p:cNvSpPr/>
            <p:nvPr/>
          </p:nvSpPr>
          <p:spPr>
            <a:xfrm>
              <a:off x="0" y="4512691"/>
              <a:ext cx="814609" cy="23008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(22.5%)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6C33148-11E5-4768-9227-80315A6DDD67}"/>
                </a:ext>
              </a:extLst>
            </p:cNvPr>
            <p:cNvSpPr/>
            <p:nvPr/>
          </p:nvSpPr>
          <p:spPr>
            <a:xfrm>
              <a:off x="610705" y="4512691"/>
              <a:ext cx="2500980" cy="23008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, Education, Skills and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535DB30-3E3A-4089-BB5E-8D60E3F6E609}"/>
                </a:ext>
              </a:extLst>
            </p:cNvPr>
            <p:cNvSpPr/>
            <p:nvPr/>
          </p:nvSpPr>
          <p:spPr>
            <a:xfrm>
              <a:off x="0" y="4726051"/>
              <a:ext cx="3271005" cy="23008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Training Deprivation (13.5%),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40E5F09-1724-4B14-923C-178184B5CC1F}"/>
                </a:ext>
              </a:extLst>
            </p:cNvPr>
            <p:cNvSpPr/>
            <p:nvPr/>
          </p:nvSpPr>
          <p:spPr>
            <a:xfrm>
              <a:off x="0" y="4939411"/>
              <a:ext cx="2740501" cy="23008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Health Deprivation and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5C768FA-15B4-4F59-8819-4B57124E9D69}"/>
                </a:ext>
              </a:extLst>
            </p:cNvPr>
            <p:cNvSpPr/>
            <p:nvPr/>
          </p:nvSpPr>
          <p:spPr>
            <a:xfrm>
              <a:off x="0" y="5152771"/>
              <a:ext cx="3552976" cy="23008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Disability (13.5%), Crime (9.3%),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0F57F0F-3818-4462-B01A-9967054E1622}"/>
                </a:ext>
              </a:extLst>
            </p:cNvPr>
            <p:cNvSpPr/>
            <p:nvPr/>
          </p:nvSpPr>
          <p:spPr>
            <a:xfrm>
              <a:off x="0" y="5366131"/>
              <a:ext cx="2667459" cy="23008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Barriers to Housing and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CF56220-39D4-4E10-A84C-8D74937C6C03}"/>
                </a:ext>
              </a:extLst>
            </p:cNvPr>
            <p:cNvSpPr/>
            <p:nvPr/>
          </p:nvSpPr>
          <p:spPr>
            <a:xfrm>
              <a:off x="0" y="5579212"/>
              <a:ext cx="2504780" cy="23048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Services (9.3%), Living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A541A54-046F-47B6-8E0B-6891CF44A033}"/>
                </a:ext>
              </a:extLst>
            </p:cNvPr>
            <p:cNvSpPr/>
            <p:nvPr/>
          </p:nvSpPr>
          <p:spPr>
            <a:xfrm>
              <a:off x="0" y="5793105"/>
              <a:ext cx="2878048" cy="23008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Environment Deprivation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3C353C5-D71E-4357-AE50-F1DAA4B4945D}"/>
                </a:ext>
              </a:extLst>
            </p:cNvPr>
            <p:cNvSpPr/>
            <p:nvPr/>
          </p:nvSpPr>
          <p:spPr>
            <a:xfrm>
              <a:off x="0" y="6006465"/>
              <a:ext cx="746547" cy="23008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(9.3%).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072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0BCD5-FA1F-4909-B530-C68015A0A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E45EF-A417-4B26-BEAA-5B54B50FC0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2FBF8B6-E797-4F66-9EDA-B0B67BC8FCBC}"/>
              </a:ext>
            </a:extLst>
          </p:cNvPr>
          <p:cNvGrpSpPr/>
          <p:nvPr/>
        </p:nvGrpSpPr>
        <p:grpSpPr>
          <a:xfrm>
            <a:off x="94933" y="317"/>
            <a:ext cx="12184377" cy="6874806"/>
            <a:chOff x="0" y="0"/>
            <a:chExt cx="12184944" cy="687543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EDF89F5-024A-4C96-8327-CFF428981BA1}"/>
                </a:ext>
              </a:extLst>
            </p:cNvPr>
            <p:cNvSpPr/>
            <p:nvPr/>
          </p:nvSpPr>
          <p:spPr>
            <a:xfrm>
              <a:off x="169469" y="6551295"/>
              <a:ext cx="150231" cy="13175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800">
                  <a:solidFill>
                    <a:srgbClr val="757574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22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3EC454C-B9BA-4320-AD61-40108E46662A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0652455" y="318516"/>
              <a:ext cx="998220" cy="743712"/>
            </a:xfrm>
            <a:prstGeom prst="rect">
              <a:avLst/>
            </a:prstGeom>
          </p:spPr>
        </p:pic>
        <p:sp>
          <p:nvSpPr>
            <p:cNvPr id="7" name="Shape 92484">
              <a:extLst>
                <a:ext uri="{FF2B5EF4-FFF2-40B4-BE49-F238E27FC236}">
                  <a16:creationId xmlns:a16="http://schemas.microsoft.com/office/drawing/2014/main" id="{AAF7D729-C755-48D3-B060-D6C746354502}"/>
                </a:ext>
              </a:extLst>
            </p:cNvPr>
            <p:cNvSpPr/>
            <p:nvPr/>
          </p:nvSpPr>
          <p:spPr>
            <a:xfrm>
              <a:off x="3021787" y="0"/>
              <a:ext cx="8980932" cy="6857999"/>
            </a:xfrm>
            <a:custGeom>
              <a:avLst/>
              <a:gdLst/>
              <a:ahLst/>
              <a:cxnLst/>
              <a:rect l="0" t="0" r="0" b="0"/>
              <a:pathLst>
                <a:path w="8980932" h="6857999">
                  <a:moveTo>
                    <a:pt x="0" y="0"/>
                  </a:moveTo>
                  <a:lnTo>
                    <a:pt x="8980932" y="0"/>
                  </a:lnTo>
                  <a:lnTo>
                    <a:pt x="8980932" y="6857999"/>
                  </a:lnTo>
                  <a:lnTo>
                    <a:pt x="0" y="6857999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77B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9F6FEF7-1C27-4A9D-96D7-17853394A6DD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0652455" y="321564"/>
              <a:ext cx="998220" cy="743712"/>
            </a:xfrm>
            <a:prstGeom prst="rect">
              <a:avLst/>
            </a:prstGeom>
          </p:spPr>
        </p:pic>
        <p:sp>
          <p:nvSpPr>
            <p:cNvPr id="9" name="Shape 92485">
              <a:extLst>
                <a:ext uri="{FF2B5EF4-FFF2-40B4-BE49-F238E27FC236}">
                  <a16:creationId xmlns:a16="http://schemas.microsoft.com/office/drawing/2014/main" id="{35E04251-10F6-4D5F-913C-773F56A8E01E}"/>
                </a:ext>
              </a:extLst>
            </p:cNvPr>
            <p:cNvSpPr/>
            <p:nvPr/>
          </p:nvSpPr>
          <p:spPr>
            <a:xfrm>
              <a:off x="457" y="2166366"/>
              <a:ext cx="867156" cy="45720"/>
            </a:xfrm>
            <a:custGeom>
              <a:avLst/>
              <a:gdLst/>
              <a:ahLst/>
              <a:cxnLst/>
              <a:rect l="0" t="0" r="0" b="0"/>
              <a:pathLst>
                <a:path w="867156" h="45720">
                  <a:moveTo>
                    <a:pt x="0" y="0"/>
                  </a:moveTo>
                  <a:lnTo>
                    <a:pt x="867156" y="0"/>
                  </a:lnTo>
                  <a:lnTo>
                    <a:pt x="867156" y="45720"/>
                  </a:lnTo>
                  <a:lnTo>
                    <a:pt x="0" y="45720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77B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0" name="Shape 721">
              <a:extLst>
                <a:ext uri="{FF2B5EF4-FFF2-40B4-BE49-F238E27FC236}">
                  <a16:creationId xmlns:a16="http://schemas.microsoft.com/office/drawing/2014/main" id="{5A519BCF-A474-4E48-9C10-AC58E76F12CB}"/>
                </a:ext>
              </a:extLst>
            </p:cNvPr>
            <p:cNvSpPr/>
            <p:nvPr/>
          </p:nvSpPr>
          <p:spPr>
            <a:xfrm>
              <a:off x="457" y="2166366"/>
              <a:ext cx="867156" cy="45720"/>
            </a:xfrm>
            <a:custGeom>
              <a:avLst/>
              <a:gdLst/>
              <a:ahLst/>
              <a:cxnLst/>
              <a:rect l="0" t="0" r="0" b="0"/>
              <a:pathLst>
                <a:path w="867156" h="45720">
                  <a:moveTo>
                    <a:pt x="0" y="45720"/>
                  </a:moveTo>
                  <a:lnTo>
                    <a:pt x="867156" y="45720"/>
                  </a:lnTo>
                  <a:lnTo>
                    <a:pt x="867156" y="0"/>
                  </a:lnTo>
                  <a:lnTo>
                    <a:pt x="0" y="0"/>
                  </a:lnTo>
                  <a:close/>
                </a:path>
              </a:pathLst>
            </a:custGeom>
            <a:ln w="19050" cap="flat">
              <a:round/>
            </a:ln>
          </p:spPr>
          <p:style>
            <a:lnRef idx="1">
              <a:srgbClr val="0077B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1" name="Shape 92486">
              <a:extLst>
                <a:ext uri="{FF2B5EF4-FFF2-40B4-BE49-F238E27FC236}">
                  <a16:creationId xmlns:a16="http://schemas.microsoft.com/office/drawing/2014/main" id="{A12F536A-444A-44A3-B960-CAACBABB5078}"/>
                </a:ext>
              </a:extLst>
            </p:cNvPr>
            <p:cNvSpPr/>
            <p:nvPr/>
          </p:nvSpPr>
          <p:spPr>
            <a:xfrm>
              <a:off x="3519881" y="5176533"/>
              <a:ext cx="1129614" cy="658203"/>
            </a:xfrm>
            <a:custGeom>
              <a:avLst/>
              <a:gdLst/>
              <a:ahLst/>
              <a:cxnLst/>
              <a:rect l="0" t="0" r="0" b="0"/>
              <a:pathLst>
                <a:path w="1129614" h="658203">
                  <a:moveTo>
                    <a:pt x="0" y="0"/>
                  </a:moveTo>
                  <a:lnTo>
                    <a:pt x="1129614" y="0"/>
                  </a:lnTo>
                  <a:lnTo>
                    <a:pt x="1129614" y="658203"/>
                  </a:lnTo>
                  <a:lnTo>
                    <a:pt x="0" y="658203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FF5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2" name="Shape 92487">
              <a:extLst>
                <a:ext uri="{FF2B5EF4-FFF2-40B4-BE49-F238E27FC236}">
                  <a16:creationId xmlns:a16="http://schemas.microsoft.com/office/drawing/2014/main" id="{1E188210-E5D1-4883-8B05-0FE7AE6FEB86}"/>
                </a:ext>
              </a:extLst>
            </p:cNvPr>
            <p:cNvSpPr/>
            <p:nvPr/>
          </p:nvSpPr>
          <p:spPr>
            <a:xfrm>
              <a:off x="4649420" y="5176533"/>
              <a:ext cx="1663065" cy="658203"/>
            </a:xfrm>
            <a:custGeom>
              <a:avLst/>
              <a:gdLst/>
              <a:ahLst/>
              <a:cxnLst/>
              <a:rect l="0" t="0" r="0" b="0"/>
              <a:pathLst>
                <a:path w="1663065" h="658203">
                  <a:moveTo>
                    <a:pt x="0" y="0"/>
                  </a:moveTo>
                  <a:lnTo>
                    <a:pt x="1663065" y="0"/>
                  </a:lnTo>
                  <a:lnTo>
                    <a:pt x="1663065" y="658203"/>
                  </a:lnTo>
                  <a:lnTo>
                    <a:pt x="0" y="658203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FF5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3" name="Shape 92488">
              <a:extLst>
                <a:ext uri="{FF2B5EF4-FFF2-40B4-BE49-F238E27FC236}">
                  <a16:creationId xmlns:a16="http://schemas.microsoft.com/office/drawing/2014/main" id="{1480BBAD-5B77-406E-A837-D16F486759B6}"/>
                </a:ext>
              </a:extLst>
            </p:cNvPr>
            <p:cNvSpPr/>
            <p:nvPr/>
          </p:nvSpPr>
          <p:spPr>
            <a:xfrm>
              <a:off x="6312485" y="5176533"/>
              <a:ext cx="1835658" cy="658203"/>
            </a:xfrm>
            <a:custGeom>
              <a:avLst/>
              <a:gdLst/>
              <a:ahLst/>
              <a:cxnLst/>
              <a:rect l="0" t="0" r="0" b="0"/>
              <a:pathLst>
                <a:path w="1835658" h="658203">
                  <a:moveTo>
                    <a:pt x="0" y="0"/>
                  </a:moveTo>
                  <a:lnTo>
                    <a:pt x="1835658" y="0"/>
                  </a:lnTo>
                  <a:lnTo>
                    <a:pt x="1835658" y="658203"/>
                  </a:lnTo>
                  <a:lnTo>
                    <a:pt x="0" y="658203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FF5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4" name="Shape 92489">
              <a:extLst>
                <a:ext uri="{FF2B5EF4-FFF2-40B4-BE49-F238E27FC236}">
                  <a16:creationId xmlns:a16="http://schemas.microsoft.com/office/drawing/2014/main" id="{0B959B9A-193C-4942-A1AC-774243295BBD}"/>
                </a:ext>
              </a:extLst>
            </p:cNvPr>
            <p:cNvSpPr/>
            <p:nvPr/>
          </p:nvSpPr>
          <p:spPr>
            <a:xfrm>
              <a:off x="8148142" y="5176533"/>
              <a:ext cx="1710055" cy="658203"/>
            </a:xfrm>
            <a:custGeom>
              <a:avLst/>
              <a:gdLst/>
              <a:ahLst/>
              <a:cxnLst/>
              <a:rect l="0" t="0" r="0" b="0"/>
              <a:pathLst>
                <a:path w="1710055" h="658203">
                  <a:moveTo>
                    <a:pt x="0" y="0"/>
                  </a:moveTo>
                  <a:lnTo>
                    <a:pt x="1710055" y="0"/>
                  </a:lnTo>
                  <a:lnTo>
                    <a:pt x="1710055" y="658203"/>
                  </a:lnTo>
                  <a:lnTo>
                    <a:pt x="0" y="658203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FF5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5" name="Shape 92490">
              <a:extLst>
                <a:ext uri="{FF2B5EF4-FFF2-40B4-BE49-F238E27FC236}">
                  <a16:creationId xmlns:a16="http://schemas.microsoft.com/office/drawing/2014/main" id="{CA5B1B70-44E4-44D1-A86F-95342F786AB4}"/>
                </a:ext>
              </a:extLst>
            </p:cNvPr>
            <p:cNvSpPr/>
            <p:nvPr/>
          </p:nvSpPr>
          <p:spPr>
            <a:xfrm>
              <a:off x="9858197" y="5176533"/>
              <a:ext cx="1772920" cy="658203"/>
            </a:xfrm>
            <a:custGeom>
              <a:avLst/>
              <a:gdLst/>
              <a:ahLst/>
              <a:cxnLst/>
              <a:rect l="0" t="0" r="0" b="0"/>
              <a:pathLst>
                <a:path w="1772920" h="658203">
                  <a:moveTo>
                    <a:pt x="0" y="0"/>
                  </a:moveTo>
                  <a:lnTo>
                    <a:pt x="1772920" y="0"/>
                  </a:lnTo>
                  <a:lnTo>
                    <a:pt x="1772920" y="658203"/>
                  </a:lnTo>
                  <a:lnTo>
                    <a:pt x="0" y="658203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FF5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6" name="Shape 92491">
              <a:extLst>
                <a:ext uri="{FF2B5EF4-FFF2-40B4-BE49-F238E27FC236}">
                  <a16:creationId xmlns:a16="http://schemas.microsoft.com/office/drawing/2014/main" id="{84774779-07EA-4F33-8AA3-C8F59148C2D7}"/>
                </a:ext>
              </a:extLst>
            </p:cNvPr>
            <p:cNvSpPr/>
            <p:nvPr/>
          </p:nvSpPr>
          <p:spPr>
            <a:xfrm>
              <a:off x="3519881" y="5834736"/>
              <a:ext cx="1129614" cy="219405"/>
            </a:xfrm>
            <a:custGeom>
              <a:avLst/>
              <a:gdLst/>
              <a:ahLst/>
              <a:cxnLst/>
              <a:rect l="0" t="0" r="0" b="0"/>
              <a:pathLst>
                <a:path w="1129614" h="219405">
                  <a:moveTo>
                    <a:pt x="0" y="0"/>
                  </a:moveTo>
                  <a:lnTo>
                    <a:pt x="1129614" y="0"/>
                  </a:lnTo>
                  <a:lnTo>
                    <a:pt x="1129614" y="219405"/>
                  </a:lnTo>
                  <a:lnTo>
                    <a:pt x="0" y="219405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7" name="Shape 92492">
              <a:extLst>
                <a:ext uri="{FF2B5EF4-FFF2-40B4-BE49-F238E27FC236}">
                  <a16:creationId xmlns:a16="http://schemas.microsoft.com/office/drawing/2014/main" id="{E1877C9A-45A9-4A68-B79B-C8D476D54308}"/>
                </a:ext>
              </a:extLst>
            </p:cNvPr>
            <p:cNvSpPr/>
            <p:nvPr/>
          </p:nvSpPr>
          <p:spPr>
            <a:xfrm>
              <a:off x="4649420" y="5834736"/>
              <a:ext cx="1663065" cy="219405"/>
            </a:xfrm>
            <a:custGeom>
              <a:avLst/>
              <a:gdLst/>
              <a:ahLst/>
              <a:cxnLst/>
              <a:rect l="0" t="0" r="0" b="0"/>
              <a:pathLst>
                <a:path w="1663065" h="219405">
                  <a:moveTo>
                    <a:pt x="0" y="0"/>
                  </a:moveTo>
                  <a:lnTo>
                    <a:pt x="1663065" y="0"/>
                  </a:lnTo>
                  <a:lnTo>
                    <a:pt x="1663065" y="219405"/>
                  </a:lnTo>
                  <a:lnTo>
                    <a:pt x="0" y="219405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8" name="Shape 92493">
              <a:extLst>
                <a:ext uri="{FF2B5EF4-FFF2-40B4-BE49-F238E27FC236}">
                  <a16:creationId xmlns:a16="http://schemas.microsoft.com/office/drawing/2014/main" id="{53986DD0-EB93-4DC5-86F7-8A7CD1E7407B}"/>
                </a:ext>
              </a:extLst>
            </p:cNvPr>
            <p:cNvSpPr/>
            <p:nvPr/>
          </p:nvSpPr>
          <p:spPr>
            <a:xfrm>
              <a:off x="6312485" y="5834736"/>
              <a:ext cx="1835658" cy="219405"/>
            </a:xfrm>
            <a:custGeom>
              <a:avLst/>
              <a:gdLst/>
              <a:ahLst/>
              <a:cxnLst/>
              <a:rect l="0" t="0" r="0" b="0"/>
              <a:pathLst>
                <a:path w="1835658" h="219405">
                  <a:moveTo>
                    <a:pt x="0" y="0"/>
                  </a:moveTo>
                  <a:lnTo>
                    <a:pt x="1835658" y="0"/>
                  </a:lnTo>
                  <a:lnTo>
                    <a:pt x="1835658" y="219405"/>
                  </a:lnTo>
                  <a:lnTo>
                    <a:pt x="0" y="219405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9" name="Shape 92494">
              <a:extLst>
                <a:ext uri="{FF2B5EF4-FFF2-40B4-BE49-F238E27FC236}">
                  <a16:creationId xmlns:a16="http://schemas.microsoft.com/office/drawing/2014/main" id="{C83218CA-F6B2-4DF8-B6DD-99DC5EDD9EC8}"/>
                </a:ext>
              </a:extLst>
            </p:cNvPr>
            <p:cNvSpPr/>
            <p:nvPr/>
          </p:nvSpPr>
          <p:spPr>
            <a:xfrm>
              <a:off x="8148142" y="5834736"/>
              <a:ext cx="1710055" cy="219405"/>
            </a:xfrm>
            <a:custGeom>
              <a:avLst/>
              <a:gdLst/>
              <a:ahLst/>
              <a:cxnLst/>
              <a:rect l="0" t="0" r="0" b="0"/>
              <a:pathLst>
                <a:path w="1710055" h="219405">
                  <a:moveTo>
                    <a:pt x="0" y="0"/>
                  </a:moveTo>
                  <a:lnTo>
                    <a:pt x="1710055" y="0"/>
                  </a:lnTo>
                  <a:lnTo>
                    <a:pt x="1710055" y="219405"/>
                  </a:lnTo>
                  <a:lnTo>
                    <a:pt x="0" y="219405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20" name="Shape 92495">
              <a:extLst>
                <a:ext uri="{FF2B5EF4-FFF2-40B4-BE49-F238E27FC236}">
                  <a16:creationId xmlns:a16="http://schemas.microsoft.com/office/drawing/2014/main" id="{9EA9A6E6-38B1-4AB7-9E58-C525AEDC4180}"/>
                </a:ext>
              </a:extLst>
            </p:cNvPr>
            <p:cNvSpPr/>
            <p:nvPr/>
          </p:nvSpPr>
          <p:spPr>
            <a:xfrm>
              <a:off x="9858197" y="5834736"/>
              <a:ext cx="1772920" cy="219405"/>
            </a:xfrm>
            <a:custGeom>
              <a:avLst/>
              <a:gdLst/>
              <a:ahLst/>
              <a:cxnLst/>
              <a:rect l="0" t="0" r="0" b="0"/>
              <a:pathLst>
                <a:path w="1772920" h="219405">
                  <a:moveTo>
                    <a:pt x="0" y="0"/>
                  </a:moveTo>
                  <a:lnTo>
                    <a:pt x="1772920" y="0"/>
                  </a:lnTo>
                  <a:lnTo>
                    <a:pt x="1772920" y="219405"/>
                  </a:lnTo>
                  <a:lnTo>
                    <a:pt x="0" y="219405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21" name="Shape 92496">
              <a:extLst>
                <a:ext uri="{FF2B5EF4-FFF2-40B4-BE49-F238E27FC236}">
                  <a16:creationId xmlns:a16="http://schemas.microsoft.com/office/drawing/2014/main" id="{09E5BF83-DDCF-464A-A25E-8C6E435236DA}"/>
                </a:ext>
              </a:extLst>
            </p:cNvPr>
            <p:cNvSpPr/>
            <p:nvPr/>
          </p:nvSpPr>
          <p:spPr>
            <a:xfrm>
              <a:off x="3519881" y="6054141"/>
              <a:ext cx="1129614" cy="219405"/>
            </a:xfrm>
            <a:custGeom>
              <a:avLst/>
              <a:gdLst/>
              <a:ahLst/>
              <a:cxnLst/>
              <a:rect l="0" t="0" r="0" b="0"/>
              <a:pathLst>
                <a:path w="1129614" h="219405">
                  <a:moveTo>
                    <a:pt x="0" y="0"/>
                  </a:moveTo>
                  <a:lnTo>
                    <a:pt x="1129614" y="0"/>
                  </a:lnTo>
                  <a:lnTo>
                    <a:pt x="1129614" y="219405"/>
                  </a:lnTo>
                  <a:lnTo>
                    <a:pt x="0" y="219405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22" name="Shape 92497">
              <a:extLst>
                <a:ext uri="{FF2B5EF4-FFF2-40B4-BE49-F238E27FC236}">
                  <a16:creationId xmlns:a16="http://schemas.microsoft.com/office/drawing/2014/main" id="{E3878D73-723C-4E2E-B95E-02412468167A}"/>
                </a:ext>
              </a:extLst>
            </p:cNvPr>
            <p:cNvSpPr/>
            <p:nvPr/>
          </p:nvSpPr>
          <p:spPr>
            <a:xfrm>
              <a:off x="4649420" y="6054141"/>
              <a:ext cx="1663065" cy="219405"/>
            </a:xfrm>
            <a:custGeom>
              <a:avLst/>
              <a:gdLst/>
              <a:ahLst/>
              <a:cxnLst/>
              <a:rect l="0" t="0" r="0" b="0"/>
              <a:pathLst>
                <a:path w="1663065" h="219405">
                  <a:moveTo>
                    <a:pt x="0" y="0"/>
                  </a:moveTo>
                  <a:lnTo>
                    <a:pt x="1663065" y="0"/>
                  </a:lnTo>
                  <a:lnTo>
                    <a:pt x="1663065" y="219405"/>
                  </a:lnTo>
                  <a:lnTo>
                    <a:pt x="0" y="219405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23" name="Shape 92498">
              <a:extLst>
                <a:ext uri="{FF2B5EF4-FFF2-40B4-BE49-F238E27FC236}">
                  <a16:creationId xmlns:a16="http://schemas.microsoft.com/office/drawing/2014/main" id="{627EF515-C2FB-47B0-B625-5A4E0B5FF8FE}"/>
                </a:ext>
              </a:extLst>
            </p:cNvPr>
            <p:cNvSpPr/>
            <p:nvPr/>
          </p:nvSpPr>
          <p:spPr>
            <a:xfrm>
              <a:off x="6312485" y="6054141"/>
              <a:ext cx="1835658" cy="219405"/>
            </a:xfrm>
            <a:custGeom>
              <a:avLst/>
              <a:gdLst/>
              <a:ahLst/>
              <a:cxnLst/>
              <a:rect l="0" t="0" r="0" b="0"/>
              <a:pathLst>
                <a:path w="1835658" h="219405">
                  <a:moveTo>
                    <a:pt x="0" y="0"/>
                  </a:moveTo>
                  <a:lnTo>
                    <a:pt x="1835658" y="0"/>
                  </a:lnTo>
                  <a:lnTo>
                    <a:pt x="1835658" y="219405"/>
                  </a:lnTo>
                  <a:lnTo>
                    <a:pt x="0" y="219405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24" name="Shape 92499">
              <a:extLst>
                <a:ext uri="{FF2B5EF4-FFF2-40B4-BE49-F238E27FC236}">
                  <a16:creationId xmlns:a16="http://schemas.microsoft.com/office/drawing/2014/main" id="{D8730737-DA47-45E5-BBB2-B2A0A4E47A0E}"/>
                </a:ext>
              </a:extLst>
            </p:cNvPr>
            <p:cNvSpPr/>
            <p:nvPr/>
          </p:nvSpPr>
          <p:spPr>
            <a:xfrm>
              <a:off x="8148142" y="6054141"/>
              <a:ext cx="1710055" cy="219405"/>
            </a:xfrm>
            <a:custGeom>
              <a:avLst/>
              <a:gdLst/>
              <a:ahLst/>
              <a:cxnLst/>
              <a:rect l="0" t="0" r="0" b="0"/>
              <a:pathLst>
                <a:path w="1710055" h="219405">
                  <a:moveTo>
                    <a:pt x="0" y="0"/>
                  </a:moveTo>
                  <a:lnTo>
                    <a:pt x="1710055" y="0"/>
                  </a:lnTo>
                  <a:lnTo>
                    <a:pt x="1710055" y="219405"/>
                  </a:lnTo>
                  <a:lnTo>
                    <a:pt x="0" y="219405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25" name="Shape 92500">
              <a:extLst>
                <a:ext uri="{FF2B5EF4-FFF2-40B4-BE49-F238E27FC236}">
                  <a16:creationId xmlns:a16="http://schemas.microsoft.com/office/drawing/2014/main" id="{1CA8D985-2318-4983-96A7-E683CEBBB936}"/>
                </a:ext>
              </a:extLst>
            </p:cNvPr>
            <p:cNvSpPr/>
            <p:nvPr/>
          </p:nvSpPr>
          <p:spPr>
            <a:xfrm>
              <a:off x="9858197" y="6054141"/>
              <a:ext cx="1772920" cy="219405"/>
            </a:xfrm>
            <a:custGeom>
              <a:avLst/>
              <a:gdLst/>
              <a:ahLst/>
              <a:cxnLst/>
              <a:rect l="0" t="0" r="0" b="0"/>
              <a:pathLst>
                <a:path w="1772920" h="219405">
                  <a:moveTo>
                    <a:pt x="0" y="0"/>
                  </a:moveTo>
                  <a:lnTo>
                    <a:pt x="1772920" y="0"/>
                  </a:lnTo>
                  <a:lnTo>
                    <a:pt x="1772920" y="219405"/>
                  </a:lnTo>
                  <a:lnTo>
                    <a:pt x="0" y="219405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26" name="Shape 92501">
              <a:extLst>
                <a:ext uri="{FF2B5EF4-FFF2-40B4-BE49-F238E27FC236}">
                  <a16:creationId xmlns:a16="http://schemas.microsoft.com/office/drawing/2014/main" id="{F6E014BD-41F5-4C29-B016-9A2662920C36}"/>
                </a:ext>
              </a:extLst>
            </p:cNvPr>
            <p:cNvSpPr/>
            <p:nvPr/>
          </p:nvSpPr>
          <p:spPr>
            <a:xfrm>
              <a:off x="3519881" y="6273546"/>
              <a:ext cx="1129614" cy="219405"/>
            </a:xfrm>
            <a:custGeom>
              <a:avLst/>
              <a:gdLst/>
              <a:ahLst/>
              <a:cxnLst/>
              <a:rect l="0" t="0" r="0" b="0"/>
              <a:pathLst>
                <a:path w="1129614" h="219405">
                  <a:moveTo>
                    <a:pt x="0" y="0"/>
                  </a:moveTo>
                  <a:lnTo>
                    <a:pt x="1129614" y="0"/>
                  </a:lnTo>
                  <a:lnTo>
                    <a:pt x="1129614" y="219405"/>
                  </a:lnTo>
                  <a:lnTo>
                    <a:pt x="0" y="219405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27" name="Shape 92502">
              <a:extLst>
                <a:ext uri="{FF2B5EF4-FFF2-40B4-BE49-F238E27FC236}">
                  <a16:creationId xmlns:a16="http://schemas.microsoft.com/office/drawing/2014/main" id="{83708AB1-D0F3-4CC4-AE03-0CBAD84ACAF7}"/>
                </a:ext>
              </a:extLst>
            </p:cNvPr>
            <p:cNvSpPr/>
            <p:nvPr/>
          </p:nvSpPr>
          <p:spPr>
            <a:xfrm>
              <a:off x="4649420" y="6273546"/>
              <a:ext cx="1663065" cy="219405"/>
            </a:xfrm>
            <a:custGeom>
              <a:avLst/>
              <a:gdLst/>
              <a:ahLst/>
              <a:cxnLst/>
              <a:rect l="0" t="0" r="0" b="0"/>
              <a:pathLst>
                <a:path w="1663065" h="219405">
                  <a:moveTo>
                    <a:pt x="0" y="0"/>
                  </a:moveTo>
                  <a:lnTo>
                    <a:pt x="1663065" y="0"/>
                  </a:lnTo>
                  <a:lnTo>
                    <a:pt x="1663065" y="219405"/>
                  </a:lnTo>
                  <a:lnTo>
                    <a:pt x="0" y="219405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28" name="Shape 92503">
              <a:extLst>
                <a:ext uri="{FF2B5EF4-FFF2-40B4-BE49-F238E27FC236}">
                  <a16:creationId xmlns:a16="http://schemas.microsoft.com/office/drawing/2014/main" id="{E7805DAD-7620-45CE-A7FF-5A6A4C632A2C}"/>
                </a:ext>
              </a:extLst>
            </p:cNvPr>
            <p:cNvSpPr/>
            <p:nvPr/>
          </p:nvSpPr>
          <p:spPr>
            <a:xfrm>
              <a:off x="6312485" y="6273546"/>
              <a:ext cx="1835658" cy="219405"/>
            </a:xfrm>
            <a:custGeom>
              <a:avLst/>
              <a:gdLst/>
              <a:ahLst/>
              <a:cxnLst/>
              <a:rect l="0" t="0" r="0" b="0"/>
              <a:pathLst>
                <a:path w="1835658" h="219405">
                  <a:moveTo>
                    <a:pt x="0" y="0"/>
                  </a:moveTo>
                  <a:lnTo>
                    <a:pt x="1835658" y="0"/>
                  </a:lnTo>
                  <a:lnTo>
                    <a:pt x="1835658" y="219405"/>
                  </a:lnTo>
                  <a:lnTo>
                    <a:pt x="0" y="219405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29" name="Shape 92504">
              <a:extLst>
                <a:ext uri="{FF2B5EF4-FFF2-40B4-BE49-F238E27FC236}">
                  <a16:creationId xmlns:a16="http://schemas.microsoft.com/office/drawing/2014/main" id="{89150070-AE06-485B-BB68-E88DF0C3F47D}"/>
                </a:ext>
              </a:extLst>
            </p:cNvPr>
            <p:cNvSpPr/>
            <p:nvPr/>
          </p:nvSpPr>
          <p:spPr>
            <a:xfrm>
              <a:off x="8148142" y="6273546"/>
              <a:ext cx="1710055" cy="219405"/>
            </a:xfrm>
            <a:custGeom>
              <a:avLst/>
              <a:gdLst/>
              <a:ahLst/>
              <a:cxnLst/>
              <a:rect l="0" t="0" r="0" b="0"/>
              <a:pathLst>
                <a:path w="1710055" h="219405">
                  <a:moveTo>
                    <a:pt x="0" y="0"/>
                  </a:moveTo>
                  <a:lnTo>
                    <a:pt x="1710055" y="0"/>
                  </a:lnTo>
                  <a:lnTo>
                    <a:pt x="1710055" y="219405"/>
                  </a:lnTo>
                  <a:lnTo>
                    <a:pt x="0" y="219405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0" name="Shape 92505">
              <a:extLst>
                <a:ext uri="{FF2B5EF4-FFF2-40B4-BE49-F238E27FC236}">
                  <a16:creationId xmlns:a16="http://schemas.microsoft.com/office/drawing/2014/main" id="{C50EAD39-ED15-4C3A-97D3-C0A25FF26F5C}"/>
                </a:ext>
              </a:extLst>
            </p:cNvPr>
            <p:cNvSpPr/>
            <p:nvPr/>
          </p:nvSpPr>
          <p:spPr>
            <a:xfrm>
              <a:off x="9858197" y="6273546"/>
              <a:ext cx="1772920" cy="219405"/>
            </a:xfrm>
            <a:custGeom>
              <a:avLst/>
              <a:gdLst/>
              <a:ahLst/>
              <a:cxnLst/>
              <a:rect l="0" t="0" r="0" b="0"/>
              <a:pathLst>
                <a:path w="1772920" h="219405">
                  <a:moveTo>
                    <a:pt x="0" y="0"/>
                  </a:moveTo>
                  <a:lnTo>
                    <a:pt x="1772920" y="0"/>
                  </a:lnTo>
                  <a:lnTo>
                    <a:pt x="1772920" y="219405"/>
                  </a:lnTo>
                  <a:lnTo>
                    <a:pt x="0" y="219405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1" name="Shape 92506">
              <a:extLst>
                <a:ext uri="{FF2B5EF4-FFF2-40B4-BE49-F238E27FC236}">
                  <a16:creationId xmlns:a16="http://schemas.microsoft.com/office/drawing/2014/main" id="{8DB364B1-42EA-4500-BF22-8882560A2DB2}"/>
                </a:ext>
              </a:extLst>
            </p:cNvPr>
            <p:cNvSpPr/>
            <p:nvPr/>
          </p:nvSpPr>
          <p:spPr>
            <a:xfrm>
              <a:off x="3519881" y="6492952"/>
              <a:ext cx="1129614" cy="219405"/>
            </a:xfrm>
            <a:custGeom>
              <a:avLst/>
              <a:gdLst/>
              <a:ahLst/>
              <a:cxnLst/>
              <a:rect l="0" t="0" r="0" b="0"/>
              <a:pathLst>
                <a:path w="1129614" h="219405">
                  <a:moveTo>
                    <a:pt x="0" y="0"/>
                  </a:moveTo>
                  <a:lnTo>
                    <a:pt x="1129614" y="0"/>
                  </a:lnTo>
                  <a:lnTo>
                    <a:pt x="1129614" y="219405"/>
                  </a:lnTo>
                  <a:lnTo>
                    <a:pt x="0" y="219405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2" name="Shape 92507">
              <a:extLst>
                <a:ext uri="{FF2B5EF4-FFF2-40B4-BE49-F238E27FC236}">
                  <a16:creationId xmlns:a16="http://schemas.microsoft.com/office/drawing/2014/main" id="{A0372B1F-E707-4E5D-BED0-CCE2EADE4001}"/>
                </a:ext>
              </a:extLst>
            </p:cNvPr>
            <p:cNvSpPr/>
            <p:nvPr/>
          </p:nvSpPr>
          <p:spPr>
            <a:xfrm>
              <a:off x="4649420" y="6492952"/>
              <a:ext cx="1663065" cy="219405"/>
            </a:xfrm>
            <a:custGeom>
              <a:avLst/>
              <a:gdLst/>
              <a:ahLst/>
              <a:cxnLst/>
              <a:rect l="0" t="0" r="0" b="0"/>
              <a:pathLst>
                <a:path w="1663065" h="219405">
                  <a:moveTo>
                    <a:pt x="0" y="0"/>
                  </a:moveTo>
                  <a:lnTo>
                    <a:pt x="1663065" y="0"/>
                  </a:lnTo>
                  <a:lnTo>
                    <a:pt x="1663065" y="219405"/>
                  </a:lnTo>
                  <a:lnTo>
                    <a:pt x="0" y="219405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3" name="Shape 92508">
              <a:extLst>
                <a:ext uri="{FF2B5EF4-FFF2-40B4-BE49-F238E27FC236}">
                  <a16:creationId xmlns:a16="http://schemas.microsoft.com/office/drawing/2014/main" id="{C5DA786A-EF11-4AF3-8BFD-F63909EB7FAB}"/>
                </a:ext>
              </a:extLst>
            </p:cNvPr>
            <p:cNvSpPr/>
            <p:nvPr/>
          </p:nvSpPr>
          <p:spPr>
            <a:xfrm>
              <a:off x="6312485" y="6492952"/>
              <a:ext cx="1835658" cy="219405"/>
            </a:xfrm>
            <a:custGeom>
              <a:avLst/>
              <a:gdLst/>
              <a:ahLst/>
              <a:cxnLst/>
              <a:rect l="0" t="0" r="0" b="0"/>
              <a:pathLst>
                <a:path w="1835658" h="219405">
                  <a:moveTo>
                    <a:pt x="0" y="0"/>
                  </a:moveTo>
                  <a:lnTo>
                    <a:pt x="1835658" y="0"/>
                  </a:lnTo>
                  <a:lnTo>
                    <a:pt x="1835658" y="219405"/>
                  </a:lnTo>
                  <a:lnTo>
                    <a:pt x="0" y="219405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4" name="Shape 92509">
              <a:extLst>
                <a:ext uri="{FF2B5EF4-FFF2-40B4-BE49-F238E27FC236}">
                  <a16:creationId xmlns:a16="http://schemas.microsoft.com/office/drawing/2014/main" id="{E5F8F73C-0AED-4309-9A0E-FC0A5FE0BE76}"/>
                </a:ext>
              </a:extLst>
            </p:cNvPr>
            <p:cNvSpPr/>
            <p:nvPr/>
          </p:nvSpPr>
          <p:spPr>
            <a:xfrm>
              <a:off x="8148142" y="6492952"/>
              <a:ext cx="1710055" cy="219405"/>
            </a:xfrm>
            <a:custGeom>
              <a:avLst/>
              <a:gdLst/>
              <a:ahLst/>
              <a:cxnLst/>
              <a:rect l="0" t="0" r="0" b="0"/>
              <a:pathLst>
                <a:path w="1710055" h="219405">
                  <a:moveTo>
                    <a:pt x="0" y="0"/>
                  </a:moveTo>
                  <a:lnTo>
                    <a:pt x="1710055" y="0"/>
                  </a:lnTo>
                  <a:lnTo>
                    <a:pt x="1710055" y="219405"/>
                  </a:lnTo>
                  <a:lnTo>
                    <a:pt x="0" y="219405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5" name="Shape 92510">
              <a:extLst>
                <a:ext uri="{FF2B5EF4-FFF2-40B4-BE49-F238E27FC236}">
                  <a16:creationId xmlns:a16="http://schemas.microsoft.com/office/drawing/2014/main" id="{664C0DCE-CFC6-4CB8-8AEF-103F85D9FECB}"/>
                </a:ext>
              </a:extLst>
            </p:cNvPr>
            <p:cNvSpPr/>
            <p:nvPr/>
          </p:nvSpPr>
          <p:spPr>
            <a:xfrm>
              <a:off x="9858197" y="6492952"/>
              <a:ext cx="1772920" cy="219405"/>
            </a:xfrm>
            <a:custGeom>
              <a:avLst/>
              <a:gdLst/>
              <a:ahLst/>
              <a:cxnLst/>
              <a:rect l="0" t="0" r="0" b="0"/>
              <a:pathLst>
                <a:path w="1772920" h="219405">
                  <a:moveTo>
                    <a:pt x="0" y="0"/>
                  </a:moveTo>
                  <a:lnTo>
                    <a:pt x="1772920" y="0"/>
                  </a:lnTo>
                  <a:lnTo>
                    <a:pt x="1772920" y="219405"/>
                  </a:lnTo>
                  <a:lnTo>
                    <a:pt x="0" y="219405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6" name="Shape 747">
              <a:extLst>
                <a:ext uri="{FF2B5EF4-FFF2-40B4-BE49-F238E27FC236}">
                  <a16:creationId xmlns:a16="http://schemas.microsoft.com/office/drawing/2014/main" id="{3C4D2E55-6F45-40CC-B3E2-7A858C06D70F}"/>
                </a:ext>
              </a:extLst>
            </p:cNvPr>
            <p:cNvSpPr/>
            <p:nvPr/>
          </p:nvSpPr>
          <p:spPr>
            <a:xfrm>
              <a:off x="4649420" y="5170170"/>
              <a:ext cx="0" cy="1548536"/>
            </a:xfrm>
            <a:custGeom>
              <a:avLst/>
              <a:gdLst/>
              <a:ahLst/>
              <a:cxnLst/>
              <a:rect l="0" t="0" r="0" b="0"/>
              <a:pathLst>
                <a:path h="1548536">
                  <a:moveTo>
                    <a:pt x="0" y="0"/>
                  </a:moveTo>
                  <a:lnTo>
                    <a:pt x="0" y="1548536"/>
                  </a:lnTo>
                </a:path>
              </a:pathLst>
            </a:custGeom>
            <a:ln w="12700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7" name="Shape 748">
              <a:extLst>
                <a:ext uri="{FF2B5EF4-FFF2-40B4-BE49-F238E27FC236}">
                  <a16:creationId xmlns:a16="http://schemas.microsoft.com/office/drawing/2014/main" id="{C544A5E2-32A3-4315-AD46-E16781DE4B47}"/>
                </a:ext>
              </a:extLst>
            </p:cNvPr>
            <p:cNvSpPr/>
            <p:nvPr/>
          </p:nvSpPr>
          <p:spPr>
            <a:xfrm>
              <a:off x="6312485" y="5170170"/>
              <a:ext cx="0" cy="1548536"/>
            </a:xfrm>
            <a:custGeom>
              <a:avLst/>
              <a:gdLst/>
              <a:ahLst/>
              <a:cxnLst/>
              <a:rect l="0" t="0" r="0" b="0"/>
              <a:pathLst>
                <a:path h="1548536">
                  <a:moveTo>
                    <a:pt x="0" y="0"/>
                  </a:moveTo>
                  <a:lnTo>
                    <a:pt x="0" y="1548536"/>
                  </a:lnTo>
                </a:path>
              </a:pathLst>
            </a:custGeom>
            <a:ln w="12700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8" name="Shape 749">
              <a:extLst>
                <a:ext uri="{FF2B5EF4-FFF2-40B4-BE49-F238E27FC236}">
                  <a16:creationId xmlns:a16="http://schemas.microsoft.com/office/drawing/2014/main" id="{CBAAD8A8-8148-4AC6-8730-26B307347633}"/>
                </a:ext>
              </a:extLst>
            </p:cNvPr>
            <p:cNvSpPr/>
            <p:nvPr/>
          </p:nvSpPr>
          <p:spPr>
            <a:xfrm>
              <a:off x="8148142" y="5170170"/>
              <a:ext cx="0" cy="1548536"/>
            </a:xfrm>
            <a:custGeom>
              <a:avLst/>
              <a:gdLst/>
              <a:ahLst/>
              <a:cxnLst/>
              <a:rect l="0" t="0" r="0" b="0"/>
              <a:pathLst>
                <a:path h="1548536">
                  <a:moveTo>
                    <a:pt x="0" y="0"/>
                  </a:moveTo>
                  <a:lnTo>
                    <a:pt x="0" y="1548536"/>
                  </a:lnTo>
                </a:path>
              </a:pathLst>
            </a:custGeom>
            <a:ln w="12700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9" name="Shape 750">
              <a:extLst>
                <a:ext uri="{FF2B5EF4-FFF2-40B4-BE49-F238E27FC236}">
                  <a16:creationId xmlns:a16="http://schemas.microsoft.com/office/drawing/2014/main" id="{B0EEBEC8-EA57-484E-BC82-655F51C07B11}"/>
                </a:ext>
              </a:extLst>
            </p:cNvPr>
            <p:cNvSpPr/>
            <p:nvPr/>
          </p:nvSpPr>
          <p:spPr>
            <a:xfrm>
              <a:off x="9858197" y="5170170"/>
              <a:ext cx="0" cy="1548536"/>
            </a:xfrm>
            <a:custGeom>
              <a:avLst/>
              <a:gdLst/>
              <a:ahLst/>
              <a:cxnLst/>
              <a:rect l="0" t="0" r="0" b="0"/>
              <a:pathLst>
                <a:path h="1548536">
                  <a:moveTo>
                    <a:pt x="0" y="0"/>
                  </a:moveTo>
                  <a:lnTo>
                    <a:pt x="0" y="1548536"/>
                  </a:lnTo>
                </a:path>
              </a:pathLst>
            </a:custGeom>
            <a:ln w="12700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40" name="Shape 751">
              <a:extLst>
                <a:ext uri="{FF2B5EF4-FFF2-40B4-BE49-F238E27FC236}">
                  <a16:creationId xmlns:a16="http://schemas.microsoft.com/office/drawing/2014/main" id="{4D92883E-4535-4A4A-AC69-AB23D6F1EED5}"/>
                </a:ext>
              </a:extLst>
            </p:cNvPr>
            <p:cNvSpPr/>
            <p:nvPr/>
          </p:nvSpPr>
          <p:spPr>
            <a:xfrm>
              <a:off x="3513531" y="5834736"/>
              <a:ext cx="8123809" cy="0"/>
            </a:xfrm>
            <a:custGeom>
              <a:avLst/>
              <a:gdLst/>
              <a:ahLst/>
              <a:cxnLst/>
              <a:rect l="0" t="0" r="0" b="0"/>
              <a:pathLst>
                <a:path w="8123809">
                  <a:moveTo>
                    <a:pt x="0" y="0"/>
                  </a:moveTo>
                  <a:lnTo>
                    <a:pt x="8123809" y="0"/>
                  </a:lnTo>
                </a:path>
              </a:pathLst>
            </a:custGeom>
            <a:ln w="12700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41" name="Shape 752">
              <a:extLst>
                <a:ext uri="{FF2B5EF4-FFF2-40B4-BE49-F238E27FC236}">
                  <a16:creationId xmlns:a16="http://schemas.microsoft.com/office/drawing/2014/main" id="{3A067CBB-AE78-46DC-94F9-E76E09E53CA6}"/>
                </a:ext>
              </a:extLst>
            </p:cNvPr>
            <p:cNvSpPr/>
            <p:nvPr/>
          </p:nvSpPr>
          <p:spPr>
            <a:xfrm>
              <a:off x="3513531" y="6054141"/>
              <a:ext cx="8123809" cy="0"/>
            </a:xfrm>
            <a:custGeom>
              <a:avLst/>
              <a:gdLst/>
              <a:ahLst/>
              <a:cxnLst/>
              <a:rect l="0" t="0" r="0" b="0"/>
              <a:pathLst>
                <a:path w="8123809">
                  <a:moveTo>
                    <a:pt x="0" y="0"/>
                  </a:moveTo>
                  <a:lnTo>
                    <a:pt x="8123809" y="0"/>
                  </a:lnTo>
                </a:path>
              </a:pathLst>
            </a:custGeom>
            <a:ln w="12700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42" name="Shape 753">
              <a:extLst>
                <a:ext uri="{FF2B5EF4-FFF2-40B4-BE49-F238E27FC236}">
                  <a16:creationId xmlns:a16="http://schemas.microsoft.com/office/drawing/2014/main" id="{E2911C7A-A38E-4C19-B53E-0C4FB8DA719B}"/>
                </a:ext>
              </a:extLst>
            </p:cNvPr>
            <p:cNvSpPr/>
            <p:nvPr/>
          </p:nvSpPr>
          <p:spPr>
            <a:xfrm>
              <a:off x="3513531" y="6273546"/>
              <a:ext cx="8123809" cy="0"/>
            </a:xfrm>
            <a:custGeom>
              <a:avLst/>
              <a:gdLst/>
              <a:ahLst/>
              <a:cxnLst/>
              <a:rect l="0" t="0" r="0" b="0"/>
              <a:pathLst>
                <a:path w="8123809">
                  <a:moveTo>
                    <a:pt x="0" y="0"/>
                  </a:moveTo>
                  <a:lnTo>
                    <a:pt x="8123809" y="0"/>
                  </a:lnTo>
                </a:path>
              </a:pathLst>
            </a:custGeom>
            <a:ln w="12700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43" name="Shape 754">
              <a:extLst>
                <a:ext uri="{FF2B5EF4-FFF2-40B4-BE49-F238E27FC236}">
                  <a16:creationId xmlns:a16="http://schemas.microsoft.com/office/drawing/2014/main" id="{8C583D19-F771-475A-8B47-E9441B0B37FF}"/>
                </a:ext>
              </a:extLst>
            </p:cNvPr>
            <p:cNvSpPr/>
            <p:nvPr/>
          </p:nvSpPr>
          <p:spPr>
            <a:xfrm>
              <a:off x="3513531" y="6492952"/>
              <a:ext cx="8123809" cy="0"/>
            </a:xfrm>
            <a:custGeom>
              <a:avLst/>
              <a:gdLst/>
              <a:ahLst/>
              <a:cxnLst/>
              <a:rect l="0" t="0" r="0" b="0"/>
              <a:pathLst>
                <a:path w="8123809">
                  <a:moveTo>
                    <a:pt x="0" y="0"/>
                  </a:moveTo>
                  <a:lnTo>
                    <a:pt x="8123809" y="0"/>
                  </a:lnTo>
                </a:path>
              </a:pathLst>
            </a:custGeom>
            <a:ln w="12700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44" name="Shape 755">
              <a:extLst>
                <a:ext uri="{FF2B5EF4-FFF2-40B4-BE49-F238E27FC236}">
                  <a16:creationId xmlns:a16="http://schemas.microsoft.com/office/drawing/2014/main" id="{4323052F-BF5B-47E1-A0AF-5B3573744865}"/>
                </a:ext>
              </a:extLst>
            </p:cNvPr>
            <p:cNvSpPr/>
            <p:nvPr/>
          </p:nvSpPr>
          <p:spPr>
            <a:xfrm>
              <a:off x="3519881" y="5170170"/>
              <a:ext cx="0" cy="1548536"/>
            </a:xfrm>
            <a:custGeom>
              <a:avLst/>
              <a:gdLst/>
              <a:ahLst/>
              <a:cxnLst/>
              <a:rect l="0" t="0" r="0" b="0"/>
              <a:pathLst>
                <a:path h="1548536">
                  <a:moveTo>
                    <a:pt x="0" y="0"/>
                  </a:moveTo>
                  <a:lnTo>
                    <a:pt x="0" y="1548536"/>
                  </a:lnTo>
                </a:path>
              </a:pathLst>
            </a:custGeom>
            <a:ln w="12700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45" name="Shape 756">
              <a:extLst>
                <a:ext uri="{FF2B5EF4-FFF2-40B4-BE49-F238E27FC236}">
                  <a16:creationId xmlns:a16="http://schemas.microsoft.com/office/drawing/2014/main" id="{9A633496-7B2D-48F7-8717-2C4DEBB2EC31}"/>
                </a:ext>
              </a:extLst>
            </p:cNvPr>
            <p:cNvSpPr/>
            <p:nvPr/>
          </p:nvSpPr>
          <p:spPr>
            <a:xfrm>
              <a:off x="11630990" y="5170170"/>
              <a:ext cx="0" cy="1548536"/>
            </a:xfrm>
            <a:custGeom>
              <a:avLst/>
              <a:gdLst/>
              <a:ahLst/>
              <a:cxnLst/>
              <a:rect l="0" t="0" r="0" b="0"/>
              <a:pathLst>
                <a:path h="1548536">
                  <a:moveTo>
                    <a:pt x="0" y="0"/>
                  </a:moveTo>
                  <a:lnTo>
                    <a:pt x="0" y="1548536"/>
                  </a:lnTo>
                </a:path>
              </a:pathLst>
            </a:custGeom>
            <a:ln w="12700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46" name="Shape 757">
              <a:extLst>
                <a:ext uri="{FF2B5EF4-FFF2-40B4-BE49-F238E27FC236}">
                  <a16:creationId xmlns:a16="http://schemas.microsoft.com/office/drawing/2014/main" id="{26E6F23E-4885-4CF9-A527-22CD7399FF4F}"/>
                </a:ext>
              </a:extLst>
            </p:cNvPr>
            <p:cNvSpPr/>
            <p:nvPr/>
          </p:nvSpPr>
          <p:spPr>
            <a:xfrm>
              <a:off x="3513531" y="5176520"/>
              <a:ext cx="8123809" cy="0"/>
            </a:xfrm>
            <a:custGeom>
              <a:avLst/>
              <a:gdLst/>
              <a:ahLst/>
              <a:cxnLst/>
              <a:rect l="0" t="0" r="0" b="0"/>
              <a:pathLst>
                <a:path w="8123809">
                  <a:moveTo>
                    <a:pt x="0" y="0"/>
                  </a:moveTo>
                  <a:lnTo>
                    <a:pt x="8123809" y="0"/>
                  </a:lnTo>
                </a:path>
              </a:pathLst>
            </a:custGeom>
            <a:ln w="12700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47" name="Shape 758">
              <a:extLst>
                <a:ext uri="{FF2B5EF4-FFF2-40B4-BE49-F238E27FC236}">
                  <a16:creationId xmlns:a16="http://schemas.microsoft.com/office/drawing/2014/main" id="{7ED8B8E8-9481-408D-BA60-EAFF1CEF810A}"/>
                </a:ext>
              </a:extLst>
            </p:cNvPr>
            <p:cNvSpPr/>
            <p:nvPr/>
          </p:nvSpPr>
          <p:spPr>
            <a:xfrm>
              <a:off x="3513531" y="6712356"/>
              <a:ext cx="8123809" cy="0"/>
            </a:xfrm>
            <a:custGeom>
              <a:avLst/>
              <a:gdLst/>
              <a:ahLst/>
              <a:cxnLst/>
              <a:rect l="0" t="0" r="0" b="0"/>
              <a:pathLst>
                <a:path w="8123809">
                  <a:moveTo>
                    <a:pt x="0" y="0"/>
                  </a:moveTo>
                  <a:lnTo>
                    <a:pt x="8123809" y="0"/>
                  </a:lnTo>
                </a:path>
              </a:pathLst>
            </a:custGeom>
            <a:ln w="12700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5D145953-B584-49C2-B5F9-E9EDECCC64D7}"/>
                </a:ext>
              </a:extLst>
            </p:cNvPr>
            <p:cNvSpPr/>
            <p:nvPr/>
          </p:nvSpPr>
          <p:spPr>
            <a:xfrm>
              <a:off x="3865448" y="5456555"/>
              <a:ext cx="581620" cy="1809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PLACE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79C1A6E-7033-4BB7-AA95-3F6387C5762C}"/>
                </a:ext>
              </a:extLst>
            </p:cNvPr>
            <p:cNvSpPr/>
            <p:nvPr/>
          </p:nvSpPr>
          <p:spPr>
            <a:xfrm>
              <a:off x="4759148" y="5456555"/>
              <a:ext cx="1917539" cy="1809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NHS App registrations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69987361-304A-42F6-9976-B77190617C01}"/>
                </a:ext>
              </a:extLst>
            </p:cNvPr>
            <p:cNvSpPr/>
            <p:nvPr/>
          </p:nvSpPr>
          <p:spPr>
            <a:xfrm>
              <a:off x="6380938" y="5372735"/>
              <a:ext cx="2312497" cy="1809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GP registered population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6535F7E-71A0-46C7-A690-22EAB68609DB}"/>
                </a:ext>
              </a:extLst>
            </p:cNvPr>
            <p:cNvSpPr/>
            <p:nvPr/>
          </p:nvSpPr>
          <p:spPr>
            <a:xfrm>
              <a:off x="6705550" y="5540350"/>
              <a:ext cx="1395218" cy="1809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aged 13+ years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619BDC88-626B-4774-ACED-94CFDF36E46B}"/>
                </a:ext>
              </a:extLst>
            </p:cNvPr>
            <p:cNvSpPr/>
            <p:nvPr/>
          </p:nvSpPr>
          <p:spPr>
            <a:xfrm>
              <a:off x="8349438" y="5288915"/>
              <a:ext cx="1794278" cy="1809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% of GP population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2F5D007-332B-4B7E-B738-CBF14976B532}"/>
                </a:ext>
              </a:extLst>
            </p:cNvPr>
            <p:cNvSpPr/>
            <p:nvPr/>
          </p:nvSpPr>
          <p:spPr>
            <a:xfrm>
              <a:off x="8213801" y="5456555"/>
              <a:ext cx="2152127" cy="1809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aged 13+ registered for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9B3DB12-FD8C-404F-BB01-074B24320F31}"/>
                </a:ext>
              </a:extLst>
            </p:cNvPr>
            <p:cNvSpPr/>
            <p:nvPr/>
          </p:nvSpPr>
          <p:spPr>
            <a:xfrm>
              <a:off x="8704529" y="5624170"/>
              <a:ext cx="795509" cy="1809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NHS App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4E084FA3-C865-4533-8254-953611418C11}"/>
                </a:ext>
              </a:extLst>
            </p:cNvPr>
            <p:cNvSpPr/>
            <p:nvPr/>
          </p:nvSpPr>
          <p:spPr>
            <a:xfrm>
              <a:off x="9908997" y="5372735"/>
              <a:ext cx="2275947" cy="1809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Difference from National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744AAEF1-80B1-4DD3-9526-C8FAA3AABBD1}"/>
                </a:ext>
              </a:extLst>
            </p:cNvPr>
            <p:cNvSpPr/>
            <p:nvPr/>
          </p:nvSpPr>
          <p:spPr>
            <a:xfrm>
              <a:off x="10331526" y="5540350"/>
              <a:ext cx="1102637" cy="1809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Target (75%)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C08BBC5-55D6-4901-A234-1F921F9A202D}"/>
                </a:ext>
              </a:extLst>
            </p:cNvPr>
            <p:cNvSpPr/>
            <p:nvPr/>
          </p:nvSpPr>
          <p:spPr>
            <a:xfrm>
              <a:off x="3758768" y="5919826"/>
              <a:ext cx="972103" cy="1809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b="1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Doncaster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18AC6EC4-0509-4251-B3F5-BF7EA1050E72}"/>
                </a:ext>
              </a:extLst>
            </p:cNvPr>
            <p:cNvSpPr/>
            <p:nvPr/>
          </p:nvSpPr>
          <p:spPr>
            <a:xfrm>
              <a:off x="5228540" y="5895442"/>
              <a:ext cx="670756" cy="1809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118,542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EE79D7B9-1BB4-4475-B75A-4632C72BE6EA}"/>
                </a:ext>
              </a:extLst>
            </p:cNvPr>
            <p:cNvSpPr/>
            <p:nvPr/>
          </p:nvSpPr>
          <p:spPr>
            <a:xfrm>
              <a:off x="6978346" y="5895442"/>
              <a:ext cx="670756" cy="1809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272,493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53320A5-DD77-4FFE-970D-B75EFBD5C29D}"/>
                </a:ext>
              </a:extLst>
            </p:cNvPr>
            <p:cNvSpPr/>
            <p:nvPr/>
          </p:nvSpPr>
          <p:spPr>
            <a:xfrm>
              <a:off x="8776157" y="5895442"/>
              <a:ext cx="463954" cy="1809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43.50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DCA0AE2-C6B6-4EDD-816E-3A5D75E76013}"/>
                </a:ext>
              </a:extLst>
            </p:cNvPr>
            <p:cNvSpPr/>
            <p:nvPr/>
          </p:nvSpPr>
          <p:spPr>
            <a:xfrm>
              <a:off x="9124995" y="5895442"/>
              <a:ext cx="144519" cy="1809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%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2B037FFF-3B62-4C75-8D89-703F4A571FC6}"/>
                </a:ext>
              </a:extLst>
            </p:cNvPr>
            <p:cNvSpPr/>
            <p:nvPr/>
          </p:nvSpPr>
          <p:spPr>
            <a:xfrm>
              <a:off x="10866292" y="5895442"/>
              <a:ext cx="144519" cy="1809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%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296F43B4-1B20-4A5D-9FB4-71A07C8FF6E1}"/>
                </a:ext>
              </a:extLst>
            </p:cNvPr>
            <p:cNvSpPr/>
            <p:nvPr/>
          </p:nvSpPr>
          <p:spPr>
            <a:xfrm>
              <a:off x="10517454" y="5895442"/>
              <a:ext cx="463954" cy="1809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31.50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BC60C4BD-F097-4A22-9DEE-7E594452DE25}"/>
                </a:ext>
              </a:extLst>
            </p:cNvPr>
            <p:cNvSpPr/>
            <p:nvPr/>
          </p:nvSpPr>
          <p:spPr>
            <a:xfrm>
              <a:off x="3821253" y="6139282"/>
              <a:ext cx="806139" cy="1809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b="1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Barnsley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2F261C7C-75ED-4FBF-A07A-94E34AA154A1}"/>
                </a:ext>
              </a:extLst>
            </p:cNvPr>
            <p:cNvSpPr/>
            <p:nvPr/>
          </p:nvSpPr>
          <p:spPr>
            <a:xfrm>
              <a:off x="5268164" y="6114898"/>
              <a:ext cx="567262" cy="1809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98,144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83D067AF-5DDE-4927-9DE5-EE9E824C6D74}"/>
                </a:ext>
              </a:extLst>
            </p:cNvPr>
            <p:cNvSpPr/>
            <p:nvPr/>
          </p:nvSpPr>
          <p:spPr>
            <a:xfrm>
              <a:off x="6978346" y="6114898"/>
              <a:ext cx="670756" cy="1809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219,465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C7A689DD-90FB-48BF-AD61-DC84C785DBF0}"/>
                </a:ext>
              </a:extLst>
            </p:cNvPr>
            <p:cNvSpPr/>
            <p:nvPr/>
          </p:nvSpPr>
          <p:spPr>
            <a:xfrm>
              <a:off x="9124995" y="6114898"/>
              <a:ext cx="144519" cy="1809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%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99916FF4-DCEA-4FA9-A43C-2CFDB6570DE4}"/>
                </a:ext>
              </a:extLst>
            </p:cNvPr>
            <p:cNvSpPr/>
            <p:nvPr/>
          </p:nvSpPr>
          <p:spPr>
            <a:xfrm>
              <a:off x="8776157" y="6114898"/>
              <a:ext cx="463954" cy="1809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43.63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E2D23A64-B68F-4148-92E8-9956A5EF5D3E}"/>
                </a:ext>
              </a:extLst>
            </p:cNvPr>
            <p:cNvSpPr/>
            <p:nvPr/>
          </p:nvSpPr>
          <p:spPr>
            <a:xfrm>
              <a:off x="10517454" y="6114898"/>
              <a:ext cx="463954" cy="1809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31.37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A058F12-AD3C-440E-BF13-44CDE6740750}"/>
                </a:ext>
              </a:extLst>
            </p:cNvPr>
            <p:cNvSpPr/>
            <p:nvPr/>
          </p:nvSpPr>
          <p:spPr>
            <a:xfrm>
              <a:off x="10866292" y="6114898"/>
              <a:ext cx="144519" cy="1809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%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F6C0914F-735E-4A06-A25A-1286E08D4392}"/>
                </a:ext>
              </a:extLst>
            </p:cNvPr>
            <p:cNvSpPr/>
            <p:nvPr/>
          </p:nvSpPr>
          <p:spPr>
            <a:xfrm>
              <a:off x="3734385" y="6358738"/>
              <a:ext cx="1035132" cy="1809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b="1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Rotherham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77520524-8259-46A5-9A9A-ED31117E7562}"/>
                </a:ext>
              </a:extLst>
            </p:cNvPr>
            <p:cNvSpPr/>
            <p:nvPr/>
          </p:nvSpPr>
          <p:spPr>
            <a:xfrm>
              <a:off x="5228540" y="6334354"/>
              <a:ext cx="670756" cy="1809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102,860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F6EC5A01-7369-4011-8EAB-260A163E16A1}"/>
                </a:ext>
              </a:extLst>
            </p:cNvPr>
            <p:cNvSpPr/>
            <p:nvPr/>
          </p:nvSpPr>
          <p:spPr>
            <a:xfrm>
              <a:off x="6978346" y="6334354"/>
              <a:ext cx="670756" cy="1809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224,774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AC53F3BD-96FC-43D6-B003-48D7F9A659D5}"/>
                </a:ext>
              </a:extLst>
            </p:cNvPr>
            <p:cNvSpPr/>
            <p:nvPr/>
          </p:nvSpPr>
          <p:spPr>
            <a:xfrm>
              <a:off x="9124995" y="6334354"/>
              <a:ext cx="144519" cy="1809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%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2E73979B-F233-4181-A333-C091E83B4E6E}"/>
                </a:ext>
              </a:extLst>
            </p:cNvPr>
            <p:cNvSpPr/>
            <p:nvPr/>
          </p:nvSpPr>
          <p:spPr>
            <a:xfrm>
              <a:off x="8776157" y="6334354"/>
              <a:ext cx="463954" cy="1809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45.76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AC176DB4-AFC4-4704-8CFC-56AF0CF8E63C}"/>
                </a:ext>
              </a:extLst>
            </p:cNvPr>
            <p:cNvSpPr/>
            <p:nvPr/>
          </p:nvSpPr>
          <p:spPr>
            <a:xfrm>
              <a:off x="10517454" y="6334354"/>
              <a:ext cx="463954" cy="1809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29.24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5F3A00CB-E57E-4E2D-9B47-06222A71C186}"/>
                </a:ext>
              </a:extLst>
            </p:cNvPr>
            <p:cNvSpPr/>
            <p:nvPr/>
          </p:nvSpPr>
          <p:spPr>
            <a:xfrm>
              <a:off x="10866292" y="6334354"/>
              <a:ext cx="144519" cy="1809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%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54ADF8F1-69B3-4AB7-8D9E-2422C705ECAD}"/>
                </a:ext>
              </a:extLst>
            </p:cNvPr>
            <p:cNvSpPr/>
            <p:nvPr/>
          </p:nvSpPr>
          <p:spPr>
            <a:xfrm>
              <a:off x="3816680" y="6577661"/>
              <a:ext cx="818543" cy="18131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b="1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Sheffield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0EFE0AE3-1676-4345-AE64-3031CAC9FE01}"/>
                </a:ext>
              </a:extLst>
            </p:cNvPr>
            <p:cNvSpPr/>
            <p:nvPr/>
          </p:nvSpPr>
          <p:spPr>
            <a:xfrm>
              <a:off x="5228540" y="6553810"/>
              <a:ext cx="670756" cy="1809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242,339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47E5E165-F85A-4737-88D8-58A6C3900299}"/>
                </a:ext>
              </a:extLst>
            </p:cNvPr>
            <p:cNvSpPr/>
            <p:nvPr/>
          </p:nvSpPr>
          <p:spPr>
            <a:xfrm>
              <a:off x="6978346" y="6553810"/>
              <a:ext cx="670756" cy="1809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525,772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3A868330-A1A9-44FE-946A-C3171D99872A}"/>
                </a:ext>
              </a:extLst>
            </p:cNvPr>
            <p:cNvSpPr/>
            <p:nvPr/>
          </p:nvSpPr>
          <p:spPr>
            <a:xfrm>
              <a:off x="8776157" y="6553810"/>
              <a:ext cx="463954" cy="1809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46.09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50F223AC-443E-4AA6-B27B-614B746F1647}"/>
                </a:ext>
              </a:extLst>
            </p:cNvPr>
            <p:cNvSpPr/>
            <p:nvPr/>
          </p:nvSpPr>
          <p:spPr>
            <a:xfrm>
              <a:off x="9124995" y="6553810"/>
              <a:ext cx="144519" cy="1809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%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C80B601F-A818-46C2-A8F5-CF64316ED400}"/>
                </a:ext>
              </a:extLst>
            </p:cNvPr>
            <p:cNvSpPr/>
            <p:nvPr/>
          </p:nvSpPr>
          <p:spPr>
            <a:xfrm>
              <a:off x="10517454" y="6553810"/>
              <a:ext cx="463954" cy="1809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28.91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14A1F954-BB17-4C98-A437-5E516CCEF743}"/>
                </a:ext>
              </a:extLst>
            </p:cNvPr>
            <p:cNvSpPr/>
            <p:nvPr/>
          </p:nvSpPr>
          <p:spPr>
            <a:xfrm>
              <a:off x="10866292" y="6553810"/>
              <a:ext cx="144519" cy="1809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%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F807A78A-C1B2-4B43-9969-522107054EAB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3520135" y="188976"/>
              <a:ext cx="8110728" cy="4719828"/>
            </a:xfrm>
            <a:prstGeom prst="rect">
              <a:avLst/>
            </a:prstGeom>
          </p:spPr>
        </p:pic>
        <p:sp>
          <p:nvSpPr>
            <p:cNvPr id="86" name="Shape 790">
              <a:extLst>
                <a:ext uri="{FF2B5EF4-FFF2-40B4-BE49-F238E27FC236}">
                  <a16:creationId xmlns:a16="http://schemas.microsoft.com/office/drawing/2014/main" id="{75DAE19A-16AC-4EB4-9944-B0481383F481}"/>
                </a:ext>
              </a:extLst>
            </p:cNvPr>
            <p:cNvSpPr/>
            <p:nvPr/>
          </p:nvSpPr>
          <p:spPr>
            <a:xfrm>
              <a:off x="3513785" y="182626"/>
              <a:ext cx="8123428" cy="4732528"/>
            </a:xfrm>
            <a:custGeom>
              <a:avLst/>
              <a:gdLst/>
              <a:ahLst/>
              <a:cxnLst/>
              <a:rect l="0" t="0" r="0" b="0"/>
              <a:pathLst>
                <a:path w="8123428" h="4732528">
                  <a:moveTo>
                    <a:pt x="0" y="4732528"/>
                  </a:moveTo>
                  <a:lnTo>
                    <a:pt x="8123428" y="4732528"/>
                  </a:lnTo>
                  <a:lnTo>
                    <a:pt x="8123428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round/>
            </a:ln>
          </p:spPr>
          <p:style>
            <a:lnRef idx="1">
              <a:srgbClr val="00206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C8E2C136-45FB-48C1-A140-FA213D4D4DBE}"/>
                </a:ext>
              </a:extLst>
            </p:cNvPr>
            <p:cNvSpPr/>
            <p:nvPr/>
          </p:nvSpPr>
          <p:spPr>
            <a:xfrm>
              <a:off x="91440" y="2418254"/>
              <a:ext cx="70942" cy="19051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•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52CC6D1D-6040-4B73-9C23-2A1733A160D5}"/>
                </a:ext>
              </a:extLst>
            </p:cNvPr>
            <p:cNvSpPr/>
            <p:nvPr/>
          </p:nvSpPr>
          <p:spPr>
            <a:xfrm>
              <a:off x="377952" y="2414905"/>
              <a:ext cx="3048893" cy="19665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This map shows percentage of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24DDE20D-AC7B-4877-B5FA-0849823D0631}"/>
                </a:ext>
              </a:extLst>
            </p:cNvPr>
            <p:cNvSpPr/>
            <p:nvPr/>
          </p:nvSpPr>
          <p:spPr>
            <a:xfrm>
              <a:off x="377952" y="2597785"/>
              <a:ext cx="2876402" cy="19665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the GP population aged 13+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997BC99C-BEF6-4213-8909-E1B8DB354663}"/>
                </a:ext>
              </a:extLst>
            </p:cNvPr>
            <p:cNvSpPr/>
            <p:nvPr/>
          </p:nvSpPr>
          <p:spPr>
            <a:xfrm>
              <a:off x="377952" y="2780665"/>
              <a:ext cx="2661752" cy="19665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registered for the NHS App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472ACB35-2594-471A-8986-CA4E91F17F4C}"/>
                </a:ext>
              </a:extLst>
            </p:cNvPr>
            <p:cNvSpPr/>
            <p:nvPr/>
          </p:nvSpPr>
          <p:spPr>
            <a:xfrm>
              <a:off x="377952" y="2963317"/>
              <a:ext cx="2721099" cy="1970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across the ICB, grouped by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D6953BB2-E36E-4D08-8CDC-DE8CB1664A9A}"/>
                </a:ext>
              </a:extLst>
            </p:cNvPr>
            <p:cNvSpPr/>
            <p:nvPr/>
          </p:nvSpPr>
          <p:spPr>
            <a:xfrm>
              <a:off x="377952" y="3146806"/>
              <a:ext cx="1004339" cy="19665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postcode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B6FA1DD4-4A61-4D0F-AE16-5CA27BDEE2DE}"/>
                </a:ext>
              </a:extLst>
            </p:cNvPr>
            <p:cNvSpPr/>
            <p:nvPr/>
          </p:nvSpPr>
          <p:spPr>
            <a:xfrm>
              <a:off x="1136853" y="3146806"/>
              <a:ext cx="1849362" cy="19665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district (this means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5EEBFAF4-2AB7-4BF2-9D19-9F367D0BD764}"/>
                </a:ext>
              </a:extLst>
            </p:cNvPr>
            <p:cNvSpPr/>
            <p:nvPr/>
          </p:nvSpPr>
          <p:spPr>
            <a:xfrm>
              <a:off x="377952" y="3329686"/>
              <a:ext cx="2790866" cy="19665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that some parts of the ward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7D7BE30C-E048-4737-9702-DDF5A10CCF7E}"/>
                </a:ext>
              </a:extLst>
            </p:cNvPr>
            <p:cNvSpPr/>
            <p:nvPr/>
          </p:nvSpPr>
          <p:spPr>
            <a:xfrm>
              <a:off x="377952" y="3512566"/>
              <a:ext cx="2619389" cy="19665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boundary are not shaded)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F876C9E7-2DFA-4188-9589-CA065A1C4B82}"/>
                </a:ext>
              </a:extLst>
            </p:cNvPr>
            <p:cNvSpPr/>
            <p:nvPr/>
          </p:nvSpPr>
          <p:spPr>
            <a:xfrm>
              <a:off x="91440" y="3881675"/>
              <a:ext cx="70942" cy="19051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•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CBE92A7F-2741-4D33-8654-76FC4AE0C7AD}"/>
                </a:ext>
              </a:extLst>
            </p:cNvPr>
            <p:cNvSpPr/>
            <p:nvPr/>
          </p:nvSpPr>
          <p:spPr>
            <a:xfrm>
              <a:off x="377952" y="3878326"/>
              <a:ext cx="2426831" cy="19665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Sheffield has the highest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997CA5CC-F5B6-46C6-BDC0-C0EE714F0260}"/>
                </a:ext>
              </a:extLst>
            </p:cNvPr>
            <p:cNvSpPr/>
            <p:nvPr/>
          </p:nvSpPr>
          <p:spPr>
            <a:xfrm>
              <a:off x="377952" y="4061206"/>
              <a:ext cx="2337849" cy="19665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percentage of their GP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BBF8F60A-F34E-4BAA-98AC-7A7368E9CEFA}"/>
                </a:ext>
              </a:extLst>
            </p:cNvPr>
            <p:cNvSpPr/>
            <p:nvPr/>
          </p:nvSpPr>
          <p:spPr>
            <a:xfrm>
              <a:off x="377952" y="4244086"/>
              <a:ext cx="3172535" cy="19665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population aged 13+ registered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2FAC6438-81B1-4118-BFB8-26E1F66D22A4}"/>
                </a:ext>
              </a:extLst>
            </p:cNvPr>
            <p:cNvSpPr/>
            <p:nvPr/>
          </p:nvSpPr>
          <p:spPr>
            <a:xfrm>
              <a:off x="377952" y="4426738"/>
              <a:ext cx="2491802" cy="1970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for the NHS App (46.09 %)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BAC0077E-E197-41F7-AD11-5C8E25F8A97A}"/>
                </a:ext>
              </a:extLst>
            </p:cNvPr>
            <p:cNvSpPr/>
            <p:nvPr/>
          </p:nvSpPr>
          <p:spPr>
            <a:xfrm>
              <a:off x="91440" y="4796329"/>
              <a:ext cx="70942" cy="19051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•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E9818ADA-A5FC-4A41-8D44-F6877FC926B8}"/>
                </a:ext>
              </a:extLst>
            </p:cNvPr>
            <p:cNvSpPr/>
            <p:nvPr/>
          </p:nvSpPr>
          <p:spPr>
            <a:xfrm>
              <a:off x="377952" y="4792980"/>
              <a:ext cx="2533853" cy="19665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Doncaster has the lowest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5964637B-1238-4EA0-A12D-56027DC25E0D}"/>
                </a:ext>
              </a:extLst>
            </p:cNvPr>
            <p:cNvSpPr/>
            <p:nvPr/>
          </p:nvSpPr>
          <p:spPr>
            <a:xfrm>
              <a:off x="377952" y="4975860"/>
              <a:ext cx="2337849" cy="19665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percentage of their GP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DF6BD728-4148-4E22-8C10-7289FA12DBA4}"/>
                </a:ext>
              </a:extLst>
            </p:cNvPr>
            <p:cNvSpPr/>
            <p:nvPr/>
          </p:nvSpPr>
          <p:spPr>
            <a:xfrm>
              <a:off x="377952" y="5158740"/>
              <a:ext cx="3172535" cy="19665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population aged 13+ registered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C0A9D45D-4C8E-4B43-A686-66FA1702C0C4}"/>
                </a:ext>
              </a:extLst>
            </p:cNvPr>
            <p:cNvSpPr/>
            <p:nvPr/>
          </p:nvSpPr>
          <p:spPr>
            <a:xfrm>
              <a:off x="377952" y="5341620"/>
              <a:ext cx="2492098" cy="19665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for the NHS App (43.50 %)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F8557EB0-CE25-478D-8AB8-73968571EF16}"/>
                </a:ext>
              </a:extLst>
            </p:cNvPr>
            <p:cNvSpPr/>
            <p:nvPr/>
          </p:nvSpPr>
          <p:spPr>
            <a:xfrm>
              <a:off x="91440" y="5710729"/>
              <a:ext cx="70942" cy="19051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•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F82D91F1-C9D9-4489-BBEA-0C8713832063}"/>
                </a:ext>
              </a:extLst>
            </p:cNvPr>
            <p:cNvSpPr/>
            <p:nvPr/>
          </p:nvSpPr>
          <p:spPr>
            <a:xfrm>
              <a:off x="377952" y="5707380"/>
              <a:ext cx="2761071" cy="19665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All Places require significant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32A64614-888C-479E-AD7D-B36087109AA1}"/>
                </a:ext>
              </a:extLst>
            </p:cNvPr>
            <p:cNvSpPr/>
            <p:nvPr/>
          </p:nvSpPr>
          <p:spPr>
            <a:xfrm>
              <a:off x="377952" y="5890260"/>
              <a:ext cx="2471018" cy="19665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growth to reach the 75%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DE48E81B-FD10-4C77-8A51-E2851880343A}"/>
                </a:ext>
              </a:extLst>
            </p:cNvPr>
            <p:cNvSpPr/>
            <p:nvPr/>
          </p:nvSpPr>
          <p:spPr>
            <a:xfrm>
              <a:off x="377952" y="6072912"/>
              <a:ext cx="1468597" cy="1970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national target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6995C4A8-D7AA-4455-9E8D-AB796C165DF8}"/>
                </a:ext>
              </a:extLst>
            </p:cNvPr>
            <p:cNvSpPr/>
            <p:nvPr/>
          </p:nvSpPr>
          <p:spPr>
            <a:xfrm>
              <a:off x="0" y="521360"/>
              <a:ext cx="1908673" cy="45859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28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% of GP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4899A9FF-BC39-46F1-BE57-7B28FE3A5B0C}"/>
                </a:ext>
              </a:extLst>
            </p:cNvPr>
            <p:cNvSpPr/>
            <p:nvPr/>
          </p:nvSpPr>
          <p:spPr>
            <a:xfrm>
              <a:off x="0" y="905891"/>
              <a:ext cx="3707338" cy="45820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28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population that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33237CD0-157E-43C6-99D2-923EC4908220}"/>
                </a:ext>
              </a:extLst>
            </p:cNvPr>
            <p:cNvSpPr/>
            <p:nvPr/>
          </p:nvSpPr>
          <p:spPr>
            <a:xfrm>
              <a:off x="0" y="1289939"/>
              <a:ext cx="3728118" cy="45820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28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have registered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FA0B4F36-14DE-4896-BC1B-051261CF4A7A}"/>
                </a:ext>
              </a:extLst>
            </p:cNvPr>
            <p:cNvSpPr/>
            <p:nvPr/>
          </p:nvSpPr>
          <p:spPr>
            <a:xfrm>
              <a:off x="0" y="1673987"/>
              <a:ext cx="3654444" cy="45820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28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for the NHS App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07D1144F-E7F6-44B8-A8EF-6F96DED2F638}"/>
                </a:ext>
              </a:extLst>
            </p:cNvPr>
            <p:cNvSpPr/>
            <p:nvPr/>
          </p:nvSpPr>
          <p:spPr>
            <a:xfrm>
              <a:off x="406908" y="6495898"/>
              <a:ext cx="2869916" cy="19665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 b="1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Dark colours = lower % of GP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6D9783D6-0F44-4511-B392-391319669349}"/>
                </a:ext>
              </a:extLst>
            </p:cNvPr>
            <p:cNvSpPr/>
            <p:nvPr/>
          </p:nvSpPr>
          <p:spPr>
            <a:xfrm>
              <a:off x="406908" y="6678778"/>
              <a:ext cx="2101916" cy="19665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 b="1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population registered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8370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B23F7-7C44-4543-8069-445F0D235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EBA8A-A66F-41C1-ADC0-4BB6C26EA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345E40C-F150-401F-831A-B9D026866951}"/>
              </a:ext>
            </a:extLst>
          </p:cNvPr>
          <p:cNvGrpSpPr/>
          <p:nvPr/>
        </p:nvGrpSpPr>
        <p:grpSpPr>
          <a:xfrm>
            <a:off x="94932" y="317"/>
            <a:ext cx="13247940" cy="6857365"/>
            <a:chOff x="0" y="0"/>
            <a:chExt cx="13248584" cy="6857999"/>
          </a:xfrm>
        </p:grpSpPr>
        <p:sp>
          <p:nvSpPr>
            <p:cNvPr id="5" name="Shape 92480">
              <a:extLst>
                <a:ext uri="{FF2B5EF4-FFF2-40B4-BE49-F238E27FC236}">
                  <a16:creationId xmlns:a16="http://schemas.microsoft.com/office/drawing/2014/main" id="{B968D8B4-365B-4256-A1FC-99103F990423}"/>
                </a:ext>
              </a:extLst>
            </p:cNvPr>
            <p:cNvSpPr/>
            <p:nvPr/>
          </p:nvSpPr>
          <p:spPr>
            <a:xfrm>
              <a:off x="3015691" y="0"/>
              <a:ext cx="8987028" cy="6857999"/>
            </a:xfrm>
            <a:custGeom>
              <a:avLst/>
              <a:gdLst/>
              <a:ahLst/>
              <a:cxnLst/>
              <a:rect l="0" t="0" r="0" b="0"/>
              <a:pathLst>
                <a:path w="8987028" h="6857999">
                  <a:moveTo>
                    <a:pt x="0" y="0"/>
                  </a:moveTo>
                  <a:lnTo>
                    <a:pt x="8987028" y="0"/>
                  </a:lnTo>
                  <a:lnTo>
                    <a:pt x="8987028" y="6857999"/>
                  </a:lnTo>
                  <a:lnTo>
                    <a:pt x="0" y="6857999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77B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6" name="Shape 586">
              <a:extLst>
                <a:ext uri="{FF2B5EF4-FFF2-40B4-BE49-F238E27FC236}">
                  <a16:creationId xmlns:a16="http://schemas.microsoft.com/office/drawing/2014/main" id="{6EF927D6-5B19-43E5-A2F3-DCBCCE798DDF}"/>
                </a:ext>
              </a:extLst>
            </p:cNvPr>
            <p:cNvSpPr/>
            <p:nvPr/>
          </p:nvSpPr>
          <p:spPr>
            <a:xfrm>
              <a:off x="168859" y="2327148"/>
              <a:ext cx="758152" cy="0"/>
            </a:xfrm>
            <a:custGeom>
              <a:avLst/>
              <a:gdLst/>
              <a:ahLst/>
              <a:cxnLst/>
              <a:rect l="0" t="0" r="0" b="0"/>
              <a:pathLst>
                <a:path w="758152">
                  <a:moveTo>
                    <a:pt x="0" y="0"/>
                  </a:moveTo>
                  <a:lnTo>
                    <a:pt x="758152" y="0"/>
                  </a:lnTo>
                </a:path>
              </a:pathLst>
            </a:custGeom>
            <a:ln w="57150" cap="flat">
              <a:round/>
            </a:ln>
          </p:spPr>
          <p:style>
            <a:lnRef idx="1">
              <a:srgbClr val="0077B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599299C-FB2C-4517-90F6-BC62E8E0BF27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0652455" y="321564"/>
              <a:ext cx="998220" cy="743712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59B3F69-F531-459D-92A0-4587DCEAA2E6}"/>
                </a:ext>
              </a:extLst>
            </p:cNvPr>
            <p:cNvSpPr/>
            <p:nvPr/>
          </p:nvSpPr>
          <p:spPr>
            <a:xfrm>
              <a:off x="301447" y="681355"/>
              <a:ext cx="2988187" cy="4916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30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Deprivation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1E06E5C-E8FB-472B-AF65-F3BF5D1F3A20}"/>
                </a:ext>
              </a:extLst>
            </p:cNvPr>
            <p:cNvSpPr/>
            <p:nvPr/>
          </p:nvSpPr>
          <p:spPr>
            <a:xfrm>
              <a:off x="301447" y="1092606"/>
              <a:ext cx="2297831" cy="4920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30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vs Digital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1694C21-39AE-481E-8C08-C435DB6E5D10}"/>
                </a:ext>
              </a:extLst>
            </p:cNvPr>
            <p:cNvSpPr/>
            <p:nvPr/>
          </p:nvSpPr>
          <p:spPr>
            <a:xfrm>
              <a:off x="301447" y="1504696"/>
              <a:ext cx="2648678" cy="4916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30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Access by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79392B5-B7DA-402C-BA26-236229F28E03}"/>
                </a:ext>
              </a:extLst>
            </p:cNvPr>
            <p:cNvSpPr/>
            <p:nvPr/>
          </p:nvSpPr>
          <p:spPr>
            <a:xfrm>
              <a:off x="301447" y="1916176"/>
              <a:ext cx="3064703" cy="4916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30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Ward Graph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B5183B4-2FBE-460C-B134-9F3D492C40E0}"/>
                </a:ext>
              </a:extLst>
            </p:cNvPr>
            <p:cNvSpPr/>
            <p:nvPr/>
          </p:nvSpPr>
          <p:spPr>
            <a:xfrm>
              <a:off x="91440" y="2635123"/>
              <a:ext cx="2361773" cy="23008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This chart compares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A3F5D33-286F-49A1-97D3-981BDE5508F6}"/>
                </a:ext>
              </a:extLst>
            </p:cNvPr>
            <p:cNvSpPr/>
            <p:nvPr/>
          </p:nvSpPr>
          <p:spPr>
            <a:xfrm>
              <a:off x="91440" y="2848483"/>
              <a:ext cx="1258790" cy="23008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population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D7D870B-B985-4211-B031-5C4389466BF1}"/>
                </a:ext>
              </a:extLst>
            </p:cNvPr>
            <p:cNvSpPr/>
            <p:nvPr/>
          </p:nvSpPr>
          <p:spPr>
            <a:xfrm>
              <a:off x="1037844" y="2848483"/>
              <a:ext cx="78734" cy="23008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-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CD16759-0889-4A06-8E78-43861ECC87CB}"/>
                </a:ext>
              </a:extLst>
            </p:cNvPr>
            <p:cNvSpPr/>
            <p:nvPr/>
          </p:nvSpPr>
          <p:spPr>
            <a:xfrm>
              <a:off x="1095705" y="2848483"/>
              <a:ext cx="1672379" cy="23008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weighted IMD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9D73852-2F64-42DE-A2D7-4C3A6D928DCF}"/>
                </a:ext>
              </a:extLst>
            </p:cNvPr>
            <p:cNvSpPr/>
            <p:nvPr/>
          </p:nvSpPr>
          <p:spPr>
            <a:xfrm>
              <a:off x="91440" y="3061843"/>
              <a:ext cx="2555762" cy="23008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MSOA score to MSOA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F745ADF-0556-48F1-A167-7AEF7D2B353C}"/>
                </a:ext>
              </a:extLst>
            </p:cNvPr>
            <p:cNvSpPr/>
            <p:nvPr/>
          </p:nvSpPr>
          <p:spPr>
            <a:xfrm>
              <a:off x="91440" y="3275203"/>
              <a:ext cx="3251322" cy="23008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average download speeds.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0DF7FAD-2199-4A20-AD00-3C13D9FE5F18}"/>
                </a:ext>
              </a:extLst>
            </p:cNvPr>
            <p:cNvSpPr/>
            <p:nvPr/>
          </p:nvSpPr>
          <p:spPr>
            <a:xfrm>
              <a:off x="91440" y="3488334"/>
              <a:ext cx="2027057" cy="23048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This data includes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7CA027F-D129-4F28-8F07-954FA50C8024}"/>
                </a:ext>
              </a:extLst>
            </p:cNvPr>
            <p:cNvSpPr/>
            <p:nvPr/>
          </p:nvSpPr>
          <p:spPr>
            <a:xfrm>
              <a:off x="1659585" y="3488334"/>
              <a:ext cx="1058783" cy="23048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the most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4AC9C55-991A-4574-A95D-1A8232B22199}"/>
                </a:ext>
              </a:extLst>
            </p:cNvPr>
            <p:cNvSpPr/>
            <p:nvPr/>
          </p:nvSpPr>
          <p:spPr>
            <a:xfrm>
              <a:off x="91440" y="3702177"/>
              <a:ext cx="3386497" cy="23008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deprived MSOA areas across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0B27275-26D4-497E-AFA1-2C6B93123E9A}"/>
                </a:ext>
              </a:extLst>
            </p:cNvPr>
            <p:cNvSpPr/>
            <p:nvPr/>
          </p:nvSpPr>
          <p:spPr>
            <a:xfrm>
              <a:off x="91440" y="3915537"/>
              <a:ext cx="3324364" cy="23008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the ICB, which is determined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B665770-490A-41A6-8DF8-E6D326815F1F}"/>
                </a:ext>
              </a:extLst>
            </p:cNvPr>
            <p:cNvSpPr/>
            <p:nvPr/>
          </p:nvSpPr>
          <p:spPr>
            <a:xfrm>
              <a:off x="91440" y="4128897"/>
              <a:ext cx="3012038" cy="23008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by an IMD score above 40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86C9C9F-9CB3-421D-A975-77F352E40271}"/>
                </a:ext>
              </a:extLst>
            </p:cNvPr>
            <p:cNvSpPr/>
            <p:nvPr/>
          </p:nvSpPr>
          <p:spPr>
            <a:xfrm>
              <a:off x="2357958" y="4128897"/>
              <a:ext cx="65691" cy="23008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.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A3C5DE6-820F-43A6-8ECD-19DF2A700AE0}"/>
                </a:ext>
              </a:extLst>
            </p:cNvPr>
            <p:cNvSpPr/>
            <p:nvPr/>
          </p:nvSpPr>
          <p:spPr>
            <a:xfrm>
              <a:off x="91440" y="4559535"/>
              <a:ext cx="83002" cy="22290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•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E9511A0-7827-4EFC-9830-0B32A08573FF}"/>
                </a:ext>
              </a:extLst>
            </p:cNvPr>
            <p:cNvSpPr/>
            <p:nvPr/>
          </p:nvSpPr>
          <p:spPr>
            <a:xfrm>
              <a:off x="377952" y="4555618"/>
              <a:ext cx="638170" cy="23008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A sub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6A2611C-E23C-4185-B2F2-EB41BA2B3F04}"/>
                </a:ext>
              </a:extLst>
            </p:cNvPr>
            <p:cNvSpPr/>
            <p:nvPr/>
          </p:nvSpPr>
          <p:spPr>
            <a:xfrm>
              <a:off x="858012" y="4555618"/>
              <a:ext cx="78734" cy="23008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-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3647D80-2614-4A74-8FBF-B7AA2412F6ED}"/>
                </a:ext>
              </a:extLst>
            </p:cNvPr>
            <p:cNvSpPr/>
            <p:nvPr/>
          </p:nvSpPr>
          <p:spPr>
            <a:xfrm>
              <a:off x="917448" y="4555618"/>
              <a:ext cx="1966208" cy="23008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set of wards with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ADEB5A2-38AB-4EF6-8ACD-0EAB88E55CF8}"/>
                </a:ext>
              </a:extLst>
            </p:cNvPr>
            <p:cNvSpPr/>
            <p:nvPr/>
          </p:nvSpPr>
          <p:spPr>
            <a:xfrm>
              <a:off x="377952" y="4768977"/>
              <a:ext cx="2939233" cy="23008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high deprivation and low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909849A-C246-42CF-9199-DBE9347835D1}"/>
                </a:ext>
              </a:extLst>
            </p:cNvPr>
            <p:cNvSpPr/>
            <p:nvPr/>
          </p:nvSpPr>
          <p:spPr>
            <a:xfrm>
              <a:off x="377952" y="4982109"/>
              <a:ext cx="3105319" cy="23048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download speed is seen in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7196673-D742-49BE-9896-D4094BB38E86}"/>
                </a:ext>
              </a:extLst>
            </p:cNvPr>
            <p:cNvSpPr/>
            <p:nvPr/>
          </p:nvSpPr>
          <p:spPr>
            <a:xfrm>
              <a:off x="377952" y="5195951"/>
              <a:ext cx="2798840" cy="23008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the top left of the chart.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B224CE1-81B6-4E3A-B0BD-70A2CBD80C40}"/>
                </a:ext>
              </a:extLst>
            </p:cNvPr>
            <p:cNvSpPr/>
            <p:nvPr/>
          </p:nvSpPr>
          <p:spPr>
            <a:xfrm>
              <a:off x="377952" y="5409311"/>
              <a:ext cx="2883740" cy="23008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These wards also tend to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E2B00DD-9CD3-4EA8-87F1-C36E7A542AA2}"/>
                </a:ext>
              </a:extLst>
            </p:cNvPr>
            <p:cNvSpPr/>
            <p:nvPr/>
          </p:nvSpPr>
          <p:spPr>
            <a:xfrm>
              <a:off x="377952" y="5622722"/>
              <a:ext cx="3003501" cy="23008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have lower median aged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18BE9EF-600B-4B36-9D59-DBE6D0E3E42A}"/>
                </a:ext>
              </a:extLst>
            </p:cNvPr>
            <p:cNvSpPr/>
            <p:nvPr/>
          </p:nvSpPr>
          <p:spPr>
            <a:xfrm>
              <a:off x="377952" y="5836082"/>
              <a:ext cx="1323769" cy="23008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population.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FDA3722-76B9-4D5D-ABE1-16036005D230}"/>
                </a:ext>
              </a:extLst>
            </p:cNvPr>
            <p:cNvSpPr/>
            <p:nvPr/>
          </p:nvSpPr>
          <p:spPr>
            <a:xfrm>
              <a:off x="3439363" y="4795774"/>
              <a:ext cx="9809221" cy="23008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The wards in the red circle include (lower average download speed, high IMD score):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6BA41B9-7ECC-417E-A881-DE0D776D1A4E}"/>
                </a:ext>
              </a:extLst>
            </p:cNvPr>
            <p:cNvSpPr/>
            <p:nvPr/>
          </p:nvSpPr>
          <p:spPr>
            <a:xfrm>
              <a:off x="3439363" y="5111477"/>
              <a:ext cx="83002" cy="22290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•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071369C-C40F-43CD-B985-11AC1112127B}"/>
                </a:ext>
              </a:extLst>
            </p:cNvPr>
            <p:cNvSpPr/>
            <p:nvPr/>
          </p:nvSpPr>
          <p:spPr>
            <a:xfrm>
              <a:off x="3725875" y="5107559"/>
              <a:ext cx="1221558" cy="23008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Shiregreen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B4CC90D-0B1E-4AE8-9FB3-47591B3128F1}"/>
                </a:ext>
              </a:extLst>
            </p:cNvPr>
            <p:cNvSpPr/>
            <p:nvPr/>
          </p:nvSpPr>
          <p:spPr>
            <a:xfrm>
              <a:off x="4689298" y="5107559"/>
              <a:ext cx="2042333" cy="23008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North (40.2, 48.57)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6448E33-8016-4F5B-840C-FB5AFCE95EDB}"/>
                </a:ext>
              </a:extLst>
            </p:cNvPr>
            <p:cNvSpPr/>
            <p:nvPr/>
          </p:nvSpPr>
          <p:spPr>
            <a:xfrm>
              <a:off x="3439363" y="5362937"/>
              <a:ext cx="83002" cy="22290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•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E1C11CB-2AAC-4FBE-BDD3-BAFE8C6204C8}"/>
                </a:ext>
              </a:extLst>
            </p:cNvPr>
            <p:cNvSpPr/>
            <p:nvPr/>
          </p:nvSpPr>
          <p:spPr>
            <a:xfrm>
              <a:off x="3725875" y="5359019"/>
              <a:ext cx="2491732" cy="23008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Stainforth (42.4, 46.96)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ED0598C-9AB3-4B60-AF8B-8F4956B09A8F}"/>
                </a:ext>
              </a:extLst>
            </p:cNvPr>
            <p:cNvSpPr/>
            <p:nvPr/>
          </p:nvSpPr>
          <p:spPr>
            <a:xfrm>
              <a:off x="3439363" y="5614448"/>
              <a:ext cx="83002" cy="22290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•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8F33759-9E63-41FD-B563-DC98F5D710EE}"/>
                </a:ext>
              </a:extLst>
            </p:cNvPr>
            <p:cNvSpPr/>
            <p:nvPr/>
          </p:nvSpPr>
          <p:spPr>
            <a:xfrm>
              <a:off x="3725875" y="5610530"/>
              <a:ext cx="2736944" cy="23008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Maltby East (44.3, 44.57)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E03D9A4-1ABE-4C87-9A9B-F88365C8602F}"/>
                </a:ext>
              </a:extLst>
            </p:cNvPr>
            <p:cNvSpPr/>
            <p:nvPr/>
          </p:nvSpPr>
          <p:spPr>
            <a:xfrm>
              <a:off x="3439363" y="5865686"/>
              <a:ext cx="83144" cy="22328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•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6EE3E1F-422A-441D-8F07-E37D9E87900A}"/>
                </a:ext>
              </a:extLst>
            </p:cNvPr>
            <p:cNvSpPr/>
            <p:nvPr/>
          </p:nvSpPr>
          <p:spPr>
            <a:xfrm>
              <a:off x="3725875" y="5861761"/>
              <a:ext cx="4629473" cy="23048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Thrybergh &amp; Hooton Roberts (45.0, 50.47)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2612979-8D79-4B16-9D77-787C2581FEDD}"/>
                </a:ext>
              </a:extLst>
            </p:cNvPr>
            <p:cNvSpPr/>
            <p:nvPr/>
          </p:nvSpPr>
          <p:spPr>
            <a:xfrm>
              <a:off x="3439363" y="6117673"/>
              <a:ext cx="83002" cy="22290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•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692B823-2A97-4DF2-AFFE-473A5560154F}"/>
                </a:ext>
              </a:extLst>
            </p:cNvPr>
            <p:cNvSpPr/>
            <p:nvPr/>
          </p:nvSpPr>
          <p:spPr>
            <a:xfrm>
              <a:off x="3725875" y="6113755"/>
              <a:ext cx="4433513" cy="23008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Batemoor &amp; Jordanthorpe (45.2, 57.80)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84D2AC8-68AB-4508-8951-93057966FE0D}"/>
                </a:ext>
              </a:extLst>
            </p:cNvPr>
            <p:cNvSpPr/>
            <p:nvPr/>
          </p:nvSpPr>
          <p:spPr>
            <a:xfrm>
              <a:off x="3439363" y="6369133"/>
              <a:ext cx="83002" cy="22290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•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77B34DE4-854C-4084-ADC8-26420A461E5B}"/>
                </a:ext>
              </a:extLst>
            </p:cNvPr>
            <p:cNvSpPr/>
            <p:nvPr/>
          </p:nvSpPr>
          <p:spPr>
            <a:xfrm>
              <a:off x="3725875" y="6365215"/>
              <a:ext cx="2571651" cy="23008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Thurnscoe (48.6, 47.92)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94BB396-6B07-437F-8DA2-0688E360CCCB}"/>
                </a:ext>
              </a:extLst>
            </p:cNvPr>
            <p:cNvSpPr/>
            <p:nvPr/>
          </p:nvSpPr>
          <p:spPr>
            <a:xfrm>
              <a:off x="3439363" y="6620593"/>
              <a:ext cx="83002" cy="22290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•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C4F2577-E460-4E70-828C-308A2896FE94}"/>
                </a:ext>
              </a:extLst>
            </p:cNvPr>
            <p:cNvSpPr/>
            <p:nvPr/>
          </p:nvSpPr>
          <p:spPr>
            <a:xfrm>
              <a:off x="3725875" y="6616675"/>
              <a:ext cx="2751647" cy="23008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Goldthorpe (50.7, 47.39)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3915748-8F58-4D8E-875A-90BE67330887}"/>
                </a:ext>
              </a:extLst>
            </p:cNvPr>
            <p:cNvSpPr/>
            <p:nvPr/>
          </p:nvSpPr>
          <p:spPr>
            <a:xfrm>
              <a:off x="7544130" y="5111477"/>
              <a:ext cx="83002" cy="22290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•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85CFE85A-7EF3-440E-9736-6CED0E4AD257}"/>
                </a:ext>
              </a:extLst>
            </p:cNvPr>
            <p:cNvSpPr/>
            <p:nvPr/>
          </p:nvSpPr>
          <p:spPr>
            <a:xfrm>
              <a:off x="7830642" y="5107559"/>
              <a:ext cx="3420172" cy="23008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Woodhouse West (53.7, 41.07)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BE1B91A3-F9B9-4DDF-84D2-B2911EBCF252}"/>
                </a:ext>
              </a:extLst>
            </p:cNvPr>
            <p:cNvSpPr/>
            <p:nvPr/>
          </p:nvSpPr>
          <p:spPr>
            <a:xfrm>
              <a:off x="7544130" y="5362937"/>
              <a:ext cx="83002" cy="22290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•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AD65DB3-A49B-445C-BC3F-E19436E8E69D}"/>
                </a:ext>
              </a:extLst>
            </p:cNvPr>
            <p:cNvSpPr/>
            <p:nvPr/>
          </p:nvSpPr>
          <p:spPr>
            <a:xfrm>
              <a:off x="7830642" y="5359019"/>
              <a:ext cx="3521673" cy="23008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Tinsley &amp; Carbrook (59.9, 46.74)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2347788B-BDB7-4AEC-9BE0-58DD6B9AF022}"/>
                </a:ext>
              </a:extLst>
            </p:cNvPr>
            <p:cNvSpPr/>
            <p:nvPr/>
          </p:nvSpPr>
          <p:spPr>
            <a:xfrm>
              <a:off x="7544130" y="5614448"/>
              <a:ext cx="83002" cy="22290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•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674B5D5-180B-487A-9DFA-C672621DC44B}"/>
                </a:ext>
              </a:extLst>
            </p:cNvPr>
            <p:cNvSpPr/>
            <p:nvPr/>
          </p:nvSpPr>
          <p:spPr>
            <a:xfrm>
              <a:off x="7830642" y="5610530"/>
              <a:ext cx="3339779" cy="23008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Shiregreen South (61.7, 47.49)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60F869F1-8CB4-42C6-BE65-E2945A2ECC9D}"/>
                </a:ext>
              </a:extLst>
            </p:cNvPr>
            <p:cNvSpPr/>
            <p:nvPr/>
          </p:nvSpPr>
          <p:spPr>
            <a:xfrm>
              <a:off x="7544130" y="5865686"/>
              <a:ext cx="83145" cy="22328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•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089BC79-4148-4E84-9282-F4F9733E1059}"/>
                </a:ext>
              </a:extLst>
            </p:cNvPr>
            <p:cNvSpPr/>
            <p:nvPr/>
          </p:nvSpPr>
          <p:spPr>
            <a:xfrm>
              <a:off x="7830642" y="5861761"/>
              <a:ext cx="4599779" cy="23048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Herdings &amp; Gleadless Valley (62.3, 51.91)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3341145B-5DA0-4AB7-AEAC-9B40841D1992}"/>
                </a:ext>
              </a:extLst>
            </p:cNvPr>
            <p:cNvSpPr/>
            <p:nvPr/>
          </p:nvSpPr>
          <p:spPr>
            <a:xfrm>
              <a:off x="0" y="6465570"/>
              <a:ext cx="3870960" cy="23048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Higher IMD score = most deprived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D6FEAE30-8ED8-4A01-A4CF-3F1CEAADBED6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439363" y="263652"/>
              <a:ext cx="6242304" cy="4463796"/>
            </a:xfrm>
            <a:prstGeom prst="rect">
              <a:avLst/>
            </a:prstGeom>
          </p:spPr>
        </p:pic>
        <p:sp>
          <p:nvSpPr>
            <p:cNvPr id="60" name="Shape 642">
              <a:extLst>
                <a:ext uri="{FF2B5EF4-FFF2-40B4-BE49-F238E27FC236}">
                  <a16:creationId xmlns:a16="http://schemas.microsoft.com/office/drawing/2014/main" id="{99D063BF-96C2-433E-964D-2797EFED97D1}"/>
                </a:ext>
              </a:extLst>
            </p:cNvPr>
            <p:cNvSpPr/>
            <p:nvPr/>
          </p:nvSpPr>
          <p:spPr>
            <a:xfrm>
              <a:off x="3434537" y="258826"/>
              <a:ext cx="6251829" cy="4473321"/>
            </a:xfrm>
            <a:custGeom>
              <a:avLst/>
              <a:gdLst/>
              <a:ahLst/>
              <a:cxnLst/>
              <a:rect l="0" t="0" r="0" b="0"/>
              <a:pathLst>
                <a:path w="6251829" h="4473321">
                  <a:moveTo>
                    <a:pt x="0" y="4473321"/>
                  </a:moveTo>
                  <a:lnTo>
                    <a:pt x="6251829" y="4473321"/>
                  </a:lnTo>
                  <a:lnTo>
                    <a:pt x="6251829" y="0"/>
                  </a:lnTo>
                  <a:lnTo>
                    <a:pt x="0" y="0"/>
                  </a:lnTo>
                  <a:close/>
                </a:path>
              </a:pathLst>
            </a:custGeom>
            <a:ln w="9525" cap="flat">
              <a:round/>
            </a:ln>
          </p:spPr>
          <p:style>
            <a:lnRef idx="1">
              <a:srgbClr val="00206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078779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F57B4-FF56-46AD-AE69-342443549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1CFE7-4BC5-4A12-B32F-9361D2457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9D74DE-0667-4D0B-84A6-2D245E8BAC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677846" y="0"/>
            <a:ext cx="8836307" cy="697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155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2FF08-74F9-4EC4-A9F4-1B2F22DF7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>
                <a:solidFill>
                  <a:schemeClr val="bg1">
                    <a:lumMod val="95000"/>
                    <a:lumOff val="5000"/>
                  </a:schemeClr>
                </a:solidFill>
              </a:rPr>
              <a:t>DATA TRANSLATION</a:t>
            </a:r>
          </a:p>
        </p:txBody>
      </p:sp>
    </p:spTree>
    <p:extLst>
      <p:ext uri="{BB962C8B-B14F-4D97-AF65-F5344CB8AC3E}">
        <p14:creationId xmlns:p14="http://schemas.microsoft.com/office/powerpoint/2010/main" val="13570551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852</Words>
  <Application>Microsoft Office PowerPoint</Application>
  <PresentationFormat>Widescreen</PresentationFormat>
  <Paragraphs>218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Office Theme</vt:lpstr>
      <vt:lpstr>Dr Richard Cullen CCIO and innovation lead SYICB </vt:lpstr>
      <vt:lpstr>HEALTH INEQUALITIES DIGITAL INCLUSION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 TRANSLATION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 Richard Cullen CCIO and innovation lead SYICB </dc:title>
  <dc:creator>CULLEN, Richard (NHS SOUTH YORKSHIRE ICB - 03L)</dc:creator>
  <cp:lastModifiedBy>Alastair Cartwright</cp:lastModifiedBy>
  <cp:revision>2</cp:revision>
  <dcterms:created xsi:type="dcterms:W3CDTF">2022-10-28T09:37:59Z</dcterms:created>
  <dcterms:modified xsi:type="dcterms:W3CDTF">2023-01-18T11:49:04Z</dcterms:modified>
</cp:coreProperties>
</file>