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6858000" cx="12192000"/>
  <p:notesSz cx="6858000" cy="9144000"/>
  <p:embeddedFontLst>
    <p:embeddedFont>
      <p:font typeface="Roboto"/>
      <p:regular r:id="rId28"/>
      <p:bold r:id="rId29"/>
      <p:italic r:id="rId30"/>
      <p:boldItalic r:id="rId31"/>
    </p:embeddedFont>
    <p:embeddedFont>
      <p:font typeface="Quicksand"/>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4" roundtripDataSignature="AMtx7mio3dmLPhyL5VRu1h5vqqpoDuqU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33" Type="http://schemas.openxmlformats.org/officeDocument/2006/relationships/font" Target="fonts/Quicksand-bold.fntdata"/><Relationship Id="rId10" Type="http://schemas.openxmlformats.org/officeDocument/2006/relationships/slide" Target="slides/slide5.xml"/><Relationship Id="rId32" Type="http://schemas.openxmlformats.org/officeDocument/2006/relationships/font" Target="fonts/Quicksand-regular.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ongtermplan.nhs.uk/"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ypartnership.co.uk/our-priorities/harnessing-power-communities/research-and-report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ongtermplan.nhs.uk/"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1e5c521928_1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11e5c521928_1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596900" rtl="0" algn="l">
              <a:lnSpc>
                <a:spcPct val="115000"/>
              </a:lnSpc>
              <a:spcBef>
                <a:spcPts val="1200"/>
              </a:spcBef>
              <a:spcAft>
                <a:spcPts val="0"/>
              </a:spcAft>
              <a:buClr>
                <a:schemeClr val="dk1"/>
              </a:buClr>
              <a:buSzPts val="1200"/>
              <a:buFont typeface="Calibri"/>
              <a:buChar char="●"/>
            </a:pPr>
            <a:r>
              <a:rPr lang="en-GB"/>
              <a:t>Is this 'our time' as Digital leaders?</a:t>
            </a:r>
            <a:endParaRPr/>
          </a:p>
          <a:p>
            <a:pPr indent="-304800" lvl="0" marL="596900" rtl="0" algn="l">
              <a:lnSpc>
                <a:spcPct val="115000"/>
              </a:lnSpc>
              <a:spcBef>
                <a:spcPts val="0"/>
              </a:spcBef>
              <a:spcAft>
                <a:spcPts val="0"/>
              </a:spcAft>
              <a:buClr>
                <a:schemeClr val="dk1"/>
              </a:buClr>
              <a:buSzPts val="1200"/>
              <a:buFont typeface="Calibri"/>
              <a:buChar char="●"/>
            </a:pPr>
            <a:r>
              <a:rPr lang="en-GB"/>
              <a:t>Is it different from previous periods of opportunity?</a:t>
            </a:r>
            <a:endParaRPr/>
          </a:p>
          <a:p>
            <a:pPr indent="-304800" lvl="0" marL="596900" rtl="0" algn="l">
              <a:lnSpc>
                <a:spcPct val="115000"/>
              </a:lnSpc>
              <a:spcBef>
                <a:spcPts val="0"/>
              </a:spcBef>
              <a:spcAft>
                <a:spcPts val="0"/>
              </a:spcAft>
              <a:buClr>
                <a:schemeClr val="dk1"/>
              </a:buClr>
              <a:buSzPts val="1200"/>
              <a:buFont typeface="Calibri"/>
              <a:buChar char="●"/>
            </a:pPr>
            <a:r>
              <a:rPr lang="en-GB"/>
              <a:t>What are the expectations being placed on Digital?</a:t>
            </a:r>
            <a:endParaRPr/>
          </a:p>
          <a:p>
            <a:pPr indent="-304800" lvl="0" marL="596900" rtl="0" algn="l">
              <a:lnSpc>
                <a:spcPct val="115000"/>
              </a:lnSpc>
              <a:spcBef>
                <a:spcPts val="0"/>
              </a:spcBef>
              <a:spcAft>
                <a:spcPts val="0"/>
              </a:spcAft>
              <a:buClr>
                <a:schemeClr val="dk1"/>
              </a:buClr>
              <a:buSzPts val="1200"/>
              <a:buFont typeface="Calibri"/>
              <a:buChar char="●"/>
            </a:pPr>
            <a:r>
              <a:rPr lang="en-GB"/>
              <a:t>Are the expectations realistic?</a:t>
            </a:r>
            <a:endParaRPr/>
          </a:p>
          <a:p>
            <a:pPr indent="-304800" lvl="0" marL="596900" rtl="0" algn="l">
              <a:lnSpc>
                <a:spcPct val="115000"/>
              </a:lnSpc>
              <a:spcBef>
                <a:spcPts val="0"/>
              </a:spcBef>
              <a:spcAft>
                <a:spcPts val="0"/>
              </a:spcAft>
              <a:buClr>
                <a:schemeClr val="dk1"/>
              </a:buClr>
              <a:buSzPts val="1200"/>
              <a:buFont typeface="Calibri"/>
              <a:buChar char="●"/>
            </a:pPr>
            <a:r>
              <a:rPr lang="en-GB"/>
              <a:t>Are we suitably placed to really make change happen?</a:t>
            </a:r>
            <a:endParaRPr/>
          </a:p>
          <a:p>
            <a:pPr indent="-304800" lvl="0" marL="596900" rtl="0" algn="l">
              <a:lnSpc>
                <a:spcPct val="115000"/>
              </a:lnSpc>
              <a:spcBef>
                <a:spcPts val="0"/>
              </a:spcBef>
              <a:spcAft>
                <a:spcPts val="0"/>
              </a:spcAft>
              <a:buClr>
                <a:schemeClr val="dk1"/>
              </a:buClr>
              <a:buSzPts val="1200"/>
              <a:buFont typeface="Calibri"/>
              <a:buChar char="●"/>
            </a:pPr>
            <a:r>
              <a:rPr lang="en-GB"/>
              <a:t>Who do we need to engage and collaborate with?</a:t>
            </a:r>
            <a:endParaRPr/>
          </a:p>
          <a:p>
            <a:pPr indent="0" lvl="0" marL="0" rtl="0" algn="l">
              <a:lnSpc>
                <a:spcPct val="100000"/>
              </a:lnSpc>
              <a:spcBef>
                <a:spcPts val="1200"/>
              </a:spcBef>
              <a:spcAft>
                <a:spcPts val="0"/>
              </a:spcAft>
              <a:buSzPts val="1400"/>
              <a:buNone/>
            </a:pPr>
            <a:r>
              <a:rPr lang="en-GB"/>
              <a:t>Digital Leaders: are you making time for the third sector?</a:t>
            </a:r>
            <a:endParaRPr/>
          </a:p>
          <a:p>
            <a:pPr indent="0" lvl="0" marL="0" rtl="0" algn="l">
              <a:lnSpc>
                <a:spcPct val="115000"/>
              </a:lnSpc>
              <a:spcBef>
                <a:spcPts val="0"/>
              </a:spcBef>
              <a:spcAft>
                <a:spcPts val="0"/>
              </a:spcAft>
              <a:buSzPts val="1400"/>
              <a:buNone/>
            </a:pPr>
            <a:r>
              <a:rPr lang="en-GB" sz="1285"/>
              <a:t>What is the 3rd, VCS sector? - Sots &amp; Durham research - incl, links</a:t>
            </a:r>
            <a:endParaRPr sz="1285"/>
          </a:p>
          <a:p>
            <a:pPr indent="0" lvl="0" marL="0" rtl="0" algn="l">
              <a:lnSpc>
                <a:spcPct val="115000"/>
              </a:lnSpc>
              <a:spcBef>
                <a:spcPts val="0"/>
              </a:spcBef>
              <a:spcAft>
                <a:spcPts val="0"/>
              </a:spcAft>
              <a:buSzPts val="1400"/>
              <a:buNone/>
            </a:pPr>
            <a:r>
              <a:rPr lang="en-GB" sz="1285"/>
              <a:t>- What major role are you contributing towards holistic care? - </a:t>
            </a:r>
            <a:r>
              <a:rPr lang="en-GB" sz="1100">
                <a:highlight>
                  <a:schemeClr val="lt1"/>
                </a:highlight>
                <a:latin typeface="Arial"/>
                <a:ea typeface="Arial"/>
                <a:cs typeface="Arial"/>
                <a:sym typeface="Arial"/>
              </a:rPr>
              <a:t>NHS 3 outcomes, PHM, HIs, person centres – King’s Fund wider determinants of Health</a:t>
            </a:r>
            <a:endParaRPr sz="1285"/>
          </a:p>
          <a:p>
            <a:pPr indent="0" lvl="0" marL="0" rtl="0" algn="l">
              <a:lnSpc>
                <a:spcPct val="115000"/>
              </a:lnSpc>
              <a:spcBef>
                <a:spcPts val="0"/>
              </a:spcBef>
              <a:spcAft>
                <a:spcPts val="0"/>
              </a:spcAft>
              <a:buSzPts val="1400"/>
              <a:buNone/>
            </a:pPr>
            <a:r>
              <a:rPr lang="en-GB" sz="1285"/>
              <a:t>- How are you being linked in to ICB strategies (local and regional)? </a:t>
            </a:r>
            <a:endParaRPr sz="1285"/>
          </a:p>
          <a:p>
            <a:pPr indent="0" lvl="0" marL="0" rtl="0" algn="l">
              <a:lnSpc>
                <a:spcPct val="115000"/>
              </a:lnSpc>
              <a:spcBef>
                <a:spcPts val="0"/>
              </a:spcBef>
              <a:spcAft>
                <a:spcPts val="0"/>
              </a:spcAft>
              <a:buSzPts val="1400"/>
              <a:buNone/>
            </a:pPr>
            <a:r>
              <a:rPr lang="en-GB" sz="1285"/>
              <a:t>- Why do your services need to be built into all aspects of digital planning? - </a:t>
            </a:r>
            <a:r>
              <a:rPr lang="en-GB" sz="1100">
                <a:highlight>
                  <a:schemeClr val="lt1"/>
                </a:highlight>
                <a:latin typeface="Arial"/>
                <a:ea typeface="Arial"/>
                <a:cs typeface="Arial"/>
                <a:sym typeface="Arial"/>
              </a:rPr>
              <a:t>– slide from workshop</a:t>
            </a:r>
            <a:endParaRPr sz="1285"/>
          </a:p>
          <a:p>
            <a:pPr indent="0" lvl="0" marL="0" rtl="0" algn="l">
              <a:lnSpc>
                <a:spcPct val="115000"/>
              </a:lnSpc>
              <a:spcBef>
                <a:spcPts val="0"/>
              </a:spcBef>
              <a:spcAft>
                <a:spcPts val="0"/>
              </a:spcAft>
              <a:buSzPts val="1400"/>
              <a:buNone/>
            </a:pPr>
            <a:r>
              <a:rPr lang="en-GB" sz="1285"/>
              <a:t>- What does the sector look like now in terms of digital skills and kit? - </a:t>
            </a:r>
            <a:endParaRPr sz="1285"/>
          </a:p>
          <a:p>
            <a:pPr indent="0" lvl="0" marL="0" rtl="0" algn="l">
              <a:lnSpc>
                <a:spcPct val="115000"/>
              </a:lnSpc>
              <a:spcBef>
                <a:spcPts val="0"/>
              </a:spcBef>
              <a:spcAft>
                <a:spcPts val="0"/>
              </a:spcAft>
              <a:buSzPts val="1400"/>
              <a:buNone/>
            </a:pPr>
            <a:r>
              <a:rPr lang="en-GB" sz="1285"/>
              <a:t>- What key messages would you like Digital Leaders to take away? - </a:t>
            </a:r>
            <a:r>
              <a:rPr lang="en-GB" sz="1100">
                <a:highlight>
                  <a:schemeClr val="lt1"/>
                </a:highlight>
                <a:latin typeface="Arial"/>
                <a:ea typeface="Arial"/>
                <a:cs typeface="Arial"/>
                <a:sym typeface="Arial"/>
              </a:rPr>
              <a:t>digital and data underpin effective ICB – if you’re interested in driving PH outcomes, using TS assets, understanding PH, allocating resources effectively, getting best value, tackling HIs, being patient/person centred …then you can’t afford not to involve the TS</a:t>
            </a:r>
            <a:endParaRPr sz="1100">
              <a:highlight>
                <a:schemeClr val="lt1"/>
              </a:highlight>
              <a:latin typeface="Arial"/>
              <a:ea typeface="Arial"/>
              <a:cs typeface="Arial"/>
              <a:sym typeface="Arial"/>
            </a:endParaRPr>
          </a:p>
          <a:p>
            <a:pPr indent="0" lvl="0" marL="0" rtl="0" algn="l">
              <a:lnSpc>
                <a:spcPct val="115000"/>
              </a:lnSpc>
              <a:spcBef>
                <a:spcPts val="0"/>
              </a:spcBef>
              <a:spcAft>
                <a:spcPts val="0"/>
              </a:spcAft>
              <a:buSzPts val="1400"/>
              <a:buNone/>
            </a:pPr>
            <a:r>
              <a:t/>
            </a:r>
            <a:endParaRPr sz="1285"/>
          </a:p>
          <a:p>
            <a:pPr indent="0" lvl="0" marL="0" rtl="0" algn="l">
              <a:lnSpc>
                <a:spcPct val="115000"/>
              </a:lnSpc>
              <a:spcBef>
                <a:spcPts val="0"/>
              </a:spcBef>
              <a:spcAft>
                <a:spcPts val="0"/>
              </a:spcAft>
              <a:buSzPts val="1400"/>
              <a:buNone/>
            </a:pPr>
            <a:r>
              <a:t/>
            </a:r>
            <a:endParaRPr sz="2885"/>
          </a:p>
          <a:p>
            <a:pPr indent="0" lvl="0" marL="0" rtl="0" algn="l">
              <a:lnSpc>
                <a:spcPct val="115000"/>
              </a:lnSpc>
              <a:spcBef>
                <a:spcPts val="1200"/>
              </a:spcBef>
              <a:spcAft>
                <a:spcPts val="1200"/>
              </a:spcAft>
              <a:buSzPts val="1400"/>
              <a:buNone/>
            </a:pPr>
            <a:r>
              <a:t/>
            </a:r>
            <a:endParaRPr/>
          </a:p>
        </p:txBody>
      </p:sp>
      <p:sp>
        <p:nvSpPr>
          <p:cNvPr id="177" name="Google Shape;177;g11e5c521928_1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838801f6da_0_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1838801f6da_0_6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GB"/>
              <a:t>The third sector has been involved in developing the strategy</a:t>
            </a:r>
            <a:endParaRPr/>
          </a:p>
          <a:p>
            <a:pPr indent="0" lvl="0" marL="0" rtl="0" algn="l">
              <a:lnSpc>
                <a:spcPct val="90000"/>
              </a:lnSpc>
              <a:spcBef>
                <a:spcPts val="1000"/>
              </a:spcBef>
              <a:spcAft>
                <a:spcPts val="0"/>
              </a:spcAft>
              <a:buNone/>
            </a:pPr>
            <a:r>
              <a:rPr lang="en-GB"/>
              <a:t>As an equal partner of </a:t>
            </a:r>
            <a:r>
              <a:rPr lang="en-GB"/>
              <a:t>the</a:t>
            </a:r>
            <a:r>
              <a:rPr lang="en-GB"/>
              <a:t> Leeds Health &amp; Care Partnership, we’re committed to getting the building blocks right</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81" name="Google Shape;281;g1838801f6da_0_6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83d821f3f4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183d821f3f4_0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Caldicott requirement</a:t>
            </a:r>
            <a:endParaRPr/>
          </a:p>
        </p:txBody>
      </p:sp>
      <p:sp>
        <p:nvSpPr>
          <p:cNvPr id="290" name="Google Shape;290;g183d821f3f4_0_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A reminder that our focus is on what the third sector needs, and how to deliver on this through policy, strategies, plans and investment opportunities offered through the City Plans, the new Digital Strategy to enable those plans, and also through the assets, resources and investments that third sector organisations leverage into Leeds.</a:t>
            </a:r>
            <a:endParaRPr/>
          </a:p>
        </p:txBody>
      </p:sp>
      <p:sp>
        <p:nvSpPr>
          <p:cNvPr id="297" name="Google Shape;29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GB"/>
              <a:t>Not time today but ref Mindwell; Pyramid of Arts</a:t>
            </a:r>
            <a:endParaRPr/>
          </a:p>
          <a:p>
            <a:pPr indent="-304800" lvl="0" marL="457200" rtl="0" algn="l">
              <a:lnSpc>
                <a:spcPct val="107000"/>
              </a:lnSpc>
              <a:spcBef>
                <a:spcPts val="1000"/>
              </a:spcBef>
              <a:spcAft>
                <a:spcPts val="0"/>
              </a:spcAft>
              <a:buClr>
                <a:schemeClr val="dk1"/>
              </a:buClr>
              <a:buSzPts val="1200"/>
              <a:buChar char="•"/>
            </a:pPr>
            <a:r>
              <a:rPr b="1" lang="en-GB"/>
              <a:t>Provision and Translation of Core Activities:</a:t>
            </a:r>
            <a:r>
              <a:rPr lang="en-GB"/>
              <a:t> Continue to support third sector organisations to translate current and future activities to digital/hybrid platforms in line with the needs of communities served; through investment in inclusive infrastructure, roles, and training.  </a:t>
            </a:r>
            <a:endParaRPr/>
          </a:p>
          <a:p>
            <a:pPr indent="0" lvl="0" marL="457200" rtl="0" algn="l">
              <a:lnSpc>
                <a:spcPct val="107000"/>
              </a:lnSpc>
              <a:spcBef>
                <a:spcPts val="1000"/>
              </a:spcBef>
              <a:spcAft>
                <a:spcPts val="0"/>
              </a:spcAft>
              <a:buClr>
                <a:schemeClr val="dk1"/>
              </a:buClr>
              <a:buSzPts val="2571"/>
              <a:buFont typeface="Arial"/>
              <a:buNone/>
            </a:pPr>
            <a:r>
              <a:t/>
            </a:r>
            <a:endParaRPr/>
          </a:p>
          <a:p>
            <a:pPr indent="-304800" lvl="0" marL="457200" rtl="0" algn="l">
              <a:lnSpc>
                <a:spcPct val="90000"/>
              </a:lnSpc>
              <a:spcBef>
                <a:spcPts val="0"/>
              </a:spcBef>
              <a:spcAft>
                <a:spcPts val="0"/>
              </a:spcAft>
              <a:buClr>
                <a:schemeClr val="dk1"/>
              </a:buClr>
              <a:buSzPts val="1200"/>
              <a:buChar char="•"/>
            </a:pPr>
            <a:r>
              <a:rPr b="1" lang="en-GB"/>
              <a:t>Digital Integration: </a:t>
            </a:r>
            <a:r>
              <a:rPr lang="en-GB"/>
              <a:t>Improve access to, and quality of, information about third sector provision for system partners and citizens through investment in shared digital information infrastructure.</a:t>
            </a:r>
            <a:endParaRPr/>
          </a:p>
          <a:p>
            <a:pPr indent="-304800" lvl="0" marL="457200" rtl="0" algn="l">
              <a:lnSpc>
                <a:spcPct val="107000"/>
              </a:lnSpc>
              <a:spcBef>
                <a:spcPts val="1800"/>
              </a:spcBef>
              <a:spcAft>
                <a:spcPts val="0"/>
              </a:spcAft>
              <a:buClr>
                <a:schemeClr val="dk1"/>
              </a:buClr>
              <a:buSzPts val="1200"/>
              <a:buChar char="•"/>
            </a:pPr>
            <a:r>
              <a:rPr b="1" lang="en-GB"/>
              <a:t>Data Sharing: </a:t>
            </a:r>
            <a:r>
              <a:rPr lang="en-GB"/>
              <a:t>Enable relevant third sector organisations to access and share information about citizens of Leeds, in support of joined up, person-centred delivery; through investment in shared information governance roles. </a:t>
            </a:r>
            <a:endParaRPr/>
          </a:p>
          <a:p>
            <a:pPr indent="-304800" lvl="0" marL="457200" rtl="0" algn="l">
              <a:lnSpc>
                <a:spcPct val="107000"/>
              </a:lnSpc>
              <a:spcBef>
                <a:spcPts val="1800"/>
              </a:spcBef>
              <a:spcAft>
                <a:spcPts val="0"/>
              </a:spcAft>
              <a:buClr>
                <a:schemeClr val="dk1"/>
              </a:buClr>
              <a:buSzPts val="1200"/>
              <a:buChar char="•"/>
            </a:pPr>
            <a:r>
              <a:rPr b="1" lang="en-GB"/>
              <a:t>Digital Inclusion:</a:t>
            </a:r>
            <a:r>
              <a:rPr lang="en-GB"/>
              <a:t> Continue to extend the role that the third sector plays in providing personalised support to the people in Leeds who are most vulnerable to digital exclusion, through work with 100% Digital Leeds. </a:t>
            </a:r>
            <a:endParaRPr/>
          </a:p>
          <a:p>
            <a:pPr indent="0" lvl="0" marL="0" rtl="0" algn="l">
              <a:lnSpc>
                <a:spcPct val="100000"/>
              </a:lnSpc>
              <a:spcBef>
                <a:spcPts val="0"/>
              </a:spcBef>
              <a:spcAft>
                <a:spcPts val="0"/>
              </a:spcAft>
              <a:buSzPts val="1400"/>
              <a:buNone/>
            </a:pPr>
            <a:r>
              <a:t/>
            </a:r>
            <a:endParaRPr/>
          </a:p>
        </p:txBody>
      </p:sp>
      <p:sp>
        <p:nvSpPr>
          <p:cNvPr id="327" name="Google Shape;32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66b30e5503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166b30e5503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en-GB"/>
              <a:t>Leeds TS identified 4 key areas for improvement:</a:t>
            </a:r>
            <a:endParaRPr b="1"/>
          </a:p>
          <a:p>
            <a:pPr indent="0" lvl="0" marL="0" marR="0" rtl="0" algn="l">
              <a:lnSpc>
                <a:spcPct val="100000"/>
              </a:lnSpc>
              <a:spcBef>
                <a:spcPts val="0"/>
              </a:spcBef>
              <a:spcAft>
                <a:spcPts val="0"/>
              </a:spcAft>
              <a:buClr>
                <a:srgbClr val="000000"/>
              </a:buClr>
              <a:buSzPts val="1400"/>
              <a:buFont typeface="Arial"/>
              <a:buNone/>
            </a:pPr>
            <a:r>
              <a:rPr b="1" lang="en-GB"/>
              <a:t>Priority 1 Digital Delivery</a:t>
            </a:r>
            <a:endParaRPr b="1"/>
          </a:p>
          <a:p>
            <a:pPr indent="-304800" lvl="0" marL="457200" rtl="0" algn="l">
              <a:lnSpc>
                <a:spcPct val="107000"/>
              </a:lnSpc>
              <a:spcBef>
                <a:spcPts val="1000"/>
              </a:spcBef>
              <a:spcAft>
                <a:spcPts val="0"/>
              </a:spcAft>
              <a:buClr>
                <a:schemeClr val="dk1"/>
              </a:buClr>
              <a:buSzPts val="1200"/>
              <a:buChar char="•"/>
            </a:pPr>
            <a:r>
              <a:rPr b="1" lang="en-GB"/>
              <a:t>Provision and Translation of Core Activities:</a:t>
            </a:r>
            <a:r>
              <a:rPr lang="en-GB"/>
              <a:t> Continue to support third sector organisations to translate current and future activities to digital/hybrid platforms in line with the needs of communities served; through investment in inclusive infrastructure, roles, and training.</a:t>
            </a:r>
            <a:endParaRPr b="1"/>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t/>
            </a:r>
            <a:endParaRPr b="1"/>
          </a:p>
          <a:p>
            <a:pPr indent="0" lvl="0" marL="0" marR="0" rtl="0" algn="l">
              <a:lnSpc>
                <a:spcPct val="100000"/>
              </a:lnSpc>
              <a:spcBef>
                <a:spcPts val="0"/>
              </a:spcBef>
              <a:spcAft>
                <a:spcPts val="0"/>
              </a:spcAft>
              <a:buClr>
                <a:srgbClr val="000000"/>
              </a:buClr>
              <a:buSzPts val="1400"/>
              <a:buFont typeface="Arial"/>
              <a:buNone/>
            </a:pPr>
            <a:r>
              <a:t/>
            </a:r>
            <a:endParaRPr b="1"/>
          </a:p>
          <a:p>
            <a:pPr indent="0" lvl="0" marL="0" marR="0" rtl="0" algn="l">
              <a:lnSpc>
                <a:spcPct val="100000"/>
              </a:lnSpc>
              <a:spcBef>
                <a:spcPts val="0"/>
              </a:spcBef>
              <a:spcAft>
                <a:spcPts val="0"/>
              </a:spcAft>
              <a:buClr>
                <a:srgbClr val="000000"/>
              </a:buClr>
              <a:buSzPts val="1400"/>
              <a:buFont typeface="Arial"/>
              <a:buNone/>
            </a:pPr>
            <a:r>
              <a:t/>
            </a:r>
            <a:endParaRPr b="1"/>
          </a:p>
          <a:p>
            <a:pPr indent="0" lvl="0" marL="0" marR="0" rtl="0" algn="l">
              <a:lnSpc>
                <a:spcPct val="100000"/>
              </a:lnSpc>
              <a:spcBef>
                <a:spcPts val="0"/>
              </a:spcBef>
              <a:spcAft>
                <a:spcPts val="0"/>
              </a:spcAft>
              <a:buClr>
                <a:srgbClr val="000000"/>
              </a:buClr>
              <a:buSzPts val="1400"/>
              <a:buFont typeface="Arial"/>
              <a:buNone/>
            </a:pPr>
            <a:r>
              <a:rPr lang="en-GB"/>
              <a:t>Across the course of the pandemic, there was a rapid translation of core activities within the sector to online and hybrid ways of working.  This included:</a:t>
            </a:r>
            <a:endParaRPr/>
          </a:p>
          <a:p>
            <a:pPr indent="-171450" lvl="0" marL="171450" marR="0" rtl="0" algn="l">
              <a:lnSpc>
                <a:spcPct val="100000"/>
              </a:lnSpc>
              <a:spcBef>
                <a:spcPts val="0"/>
              </a:spcBef>
              <a:spcAft>
                <a:spcPts val="0"/>
              </a:spcAft>
              <a:buClr>
                <a:srgbClr val="000000"/>
              </a:buClr>
              <a:buSzPts val="1400"/>
              <a:buFont typeface="Calibri"/>
              <a:buChar char="-"/>
            </a:pPr>
            <a:r>
              <a:rPr lang="en-GB"/>
              <a:t>Swift mobilization of digital communications, making sure organisations maintained existing relationships with people accessing their support, and continuing to reach out to target groups. </a:t>
            </a:r>
            <a:endParaRPr/>
          </a:p>
          <a:p>
            <a:pPr indent="-171450" lvl="0" marL="171450" marR="0" rtl="0" algn="l">
              <a:lnSpc>
                <a:spcPct val="100000"/>
              </a:lnSpc>
              <a:spcBef>
                <a:spcPts val="0"/>
              </a:spcBef>
              <a:spcAft>
                <a:spcPts val="0"/>
              </a:spcAft>
              <a:buClr>
                <a:srgbClr val="000000"/>
              </a:buClr>
              <a:buSzPts val="1400"/>
              <a:buFont typeface="Calibri"/>
              <a:buChar char="-"/>
            </a:pPr>
            <a:r>
              <a:rPr lang="en-GB"/>
              <a:t>Delivery of social and therapeutic activities online </a:t>
            </a:r>
            <a:endParaRPr/>
          </a:p>
          <a:p>
            <a:pPr indent="-171450" lvl="0" marL="171450" marR="0" rtl="0" algn="l">
              <a:lnSpc>
                <a:spcPct val="100000"/>
              </a:lnSpc>
              <a:spcBef>
                <a:spcPts val="0"/>
              </a:spcBef>
              <a:spcAft>
                <a:spcPts val="0"/>
              </a:spcAft>
              <a:buClr>
                <a:srgbClr val="000000"/>
              </a:buClr>
              <a:buSzPts val="1400"/>
              <a:buFont typeface="Calibri"/>
              <a:buChar char="-"/>
            </a:pPr>
            <a:r>
              <a:rPr lang="en-GB"/>
              <a:t>And Development of creative digital media outputs</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GB"/>
              <a:t>Here in this slide we have Ascendance’s neuro dance classes and a post from Cafe Leep showcasing some of the work they did over the pandemic  - These illustrate just how adaptable the Third Sector has been in translating a range of activities to online formats and supporting different communities to engage.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GB"/>
              <a:t>But there are signficant challenges in sustaining this work moving forward - </a:t>
            </a:r>
            <a:endParaRPr/>
          </a:p>
          <a:p>
            <a:pPr indent="-82550" lvl="0" marL="171450" marR="0" rtl="0" algn="l">
              <a:lnSpc>
                <a:spcPct val="100000"/>
              </a:lnSpc>
              <a:spcBef>
                <a:spcPts val="0"/>
              </a:spcBef>
              <a:spcAft>
                <a:spcPts val="0"/>
              </a:spcAft>
              <a:buClr>
                <a:srgbClr val="000000"/>
              </a:buClr>
              <a:buSzPts val="1400"/>
              <a:buFont typeface="Calibri"/>
              <a:buNone/>
            </a:pPr>
            <a:r>
              <a:t/>
            </a:r>
            <a:endParaRPr/>
          </a:p>
          <a:p>
            <a:pPr indent="0" lvl="0" marL="114300" rtl="0" algn="l">
              <a:lnSpc>
                <a:spcPct val="100000"/>
              </a:lnSpc>
              <a:spcBef>
                <a:spcPts val="0"/>
              </a:spcBef>
              <a:spcAft>
                <a:spcPts val="0"/>
              </a:spcAft>
              <a:buSzPts val="1400"/>
              <a:buNone/>
            </a:pPr>
            <a:r>
              <a:rPr b="1" lang="en-GB"/>
              <a:t>Challenges: </a:t>
            </a:r>
            <a:endParaRPr/>
          </a:p>
          <a:p>
            <a:pPr indent="-228600" lvl="0" marL="457200" marR="0" rtl="0" algn="l">
              <a:lnSpc>
                <a:spcPct val="100000"/>
              </a:lnSpc>
              <a:spcBef>
                <a:spcPts val="0"/>
              </a:spcBef>
              <a:spcAft>
                <a:spcPts val="0"/>
              </a:spcAft>
              <a:buClr>
                <a:srgbClr val="000000"/>
              </a:buClr>
              <a:buSzPts val="1400"/>
              <a:buFont typeface="Arial"/>
              <a:buNone/>
            </a:pPr>
            <a:r>
              <a:rPr lang="en-GB"/>
              <a:t>How do we balance peoples needs/preferences around digital access and face to face contact moving forward?</a:t>
            </a:r>
            <a:endParaRPr/>
          </a:p>
          <a:p>
            <a:pPr indent="-228600" lvl="0" marL="457200" marR="0" rtl="0" algn="l">
              <a:lnSpc>
                <a:spcPct val="100000"/>
              </a:lnSpc>
              <a:spcBef>
                <a:spcPts val="0"/>
              </a:spcBef>
              <a:spcAft>
                <a:spcPts val="0"/>
              </a:spcAft>
              <a:buClr>
                <a:srgbClr val="000000"/>
              </a:buClr>
              <a:buSzPts val="1400"/>
              <a:buFont typeface="Arial"/>
              <a:buNone/>
            </a:pPr>
            <a:r>
              <a:rPr lang="en-GB"/>
              <a:t>How do we support continued development of our work online as well as off line when capacity is low? </a:t>
            </a:r>
            <a:endParaRPr/>
          </a:p>
          <a:p>
            <a:pPr indent="0" lvl="0" marL="0" marR="0" rtl="0" algn="l">
              <a:lnSpc>
                <a:spcPct val="100000"/>
              </a:lnSpc>
              <a:spcBef>
                <a:spcPts val="0"/>
              </a:spcBef>
              <a:spcAft>
                <a:spcPts val="0"/>
              </a:spcAft>
              <a:buClr>
                <a:srgbClr val="000000"/>
              </a:buClr>
              <a:buSzPts val="1400"/>
              <a:buFont typeface="Arial"/>
              <a:buNone/>
            </a:pPr>
            <a:r>
              <a:rPr lang="en-GB"/>
              <a:t>How do we ensure our workforce have the skills and resources to deliver online and off line ,within current contracting arrangements</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b="1" lang="en-GB"/>
              <a:t>In order to meet the challenge - We believe </a:t>
            </a:r>
            <a:r>
              <a:rPr lang="en-GB"/>
              <a:t>the third sector could provide services and support more effectively, if there was additional investment in:</a:t>
            </a:r>
            <a:endParaRPr/>
          </a:p>
          <a:p>
            <a:pPr indent="0" lvl="0" marL="0" marR="0" rtl="0" algn="l">
              <a:lnSpc>
                <a:spcPct val="100000"/>
              </a:lnSpc>
              <a:spcBef>
                <a:spcPts val="0"/>
              </a:spcBef>
              <a:spcAft>
                <a:spcPts val="0"/>
              </a:spcAft>
              <a:buClr>
                <a:srgbClr val="000000"/>
              </a:buClr>
              <a:buSzPts val="1400"/>
              <a:buFont typeface="Arial"/>
              <a:buNone/>
            </a:pPr>
            <a:r>
              <a:rPr lang="en-GB"/>
              <a:t>▪ Support for training existing colleagues and volunteers </a:t>
            </a:r>
            <a:endParaRPr/>
          </a:p>
          <a:p>
            <a:pPr indent="0" lvl="0" marL="0" marR="0" rtl="0" algn="l">
              <a:lnSpc>
                <a:spcPct val="100000"/>
              </a:lnSpc>
              <a:spcBef>
                <a:spcPts val="0"/>
              </a:spcBef>
              <a:spcAft>
                <a:spcPts val="0"/>
              </a:spcAft>
              <a:buClr>
                <a:srgbClr val="000000"/>
              </a:buClr>
              <a:buSzPts val="1400"/>
              <a:buFont typeface="Arial"/>
              <a:buNone/>
            </a:pPr>
            <a:r>
              <a:rPr lang="en-GB"/>
              <a:t>▪ Enabling access to digital development expertise </a:t>
            </a:r>
            <a:endParaRPr/>
          </a:p>
          <a:p>
            <a:pPr indent="0" lvl="0" marL="0" marR="0" rtl="0" algn="l">
              <a:lnSpc>
                <a:spcPct val="100000"/>
              </a:lnSpc>
              <a:spcBef>
                <a:spcPts val="0"/>
              </a:spcBef>
              <a:spcAft>
                <a:spcPts val="0"/>
              </a:spcAft>
              <a:buClr>
                <a:srgbClr val="000000"/>
              </a:buClr>
              <a:buSzPts val="1400"/>
              <a:buFont typeface="Arial"/>
              <a:buNone/>
            </a:pPr>
            <a:r>
              <a:rPr lang="en-GB"/>
              <a:t>▪ Building better hardware and software systems to give parity to the sector </a:t>
            </a:r>
            <a:endParaRPr/>
          </a:p>
          <a:p>
            <a:pPr indent="0" lvl="0" marL="0" rtl="0" algn="l">
              <a:lnSpc>
                <a:spcPct val="100000"/>
              </a:lnSpc>
              <a:spcBef>
                <a:spcPts val="0"/>
              </a:spcBef>
              <a:spcAft>
                <a:spcPts val="0"/>
              </a:spcAft>
              <a:buSzPts val="1400"/>
              <a:buNone/>
            </a:pPr>
            <a:r>
              <a:t/>
            </a:r>
            <a:endParaRPr/>
          </a:p>
        </p:txBody>
      </p:sp>
      <p:sp>
        <p:nvSpPr>
          <p:cNvPr id="348" name="Google Shape;348;g166b30e5503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66b30e5503_0_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166b30e5503_0_3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GB"/>
              <a:t>Priority 2: </a:t>
            </a:r>
            <a:r>
              <a:rPr b="1" lang="en-GB" sz="1300"/>
              <a:t>Priority 2: Digital Integration</a:t>
            </a:r>
            <a:endParaRPr sz="100"/>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b="1" lang="en-GB"/>
              <a:t>Digital integration is about the digital infrastructure to enable the Third Sector, system partners and communities to work better together   </a:t>
            </a:r>
            <a:r>
              <a:rPr lang="en-GB"/>
              <a:t>-</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GB"/>
              <a:t>Opportunities: </a:t>
            </a:r>
            <a:r>
              <a:rPr lang="en-GB"/>
              <a:t>Strategically, we have seen a drive to integrate the third sector into a broader Leeds offer with the investment in Local Care Partnerships and Leeds Health and Care Partnership structures.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GB"/>
              <a:t>But, It’s nowhere near as easy as it should be to find out what the third sector does in different localities and with different communities across the city to support this work - As a sector we are constantly trying to map out our assets in different parts of the system, for funders and commissioners, practitioners and to aid our own understanding  -  At the moment in Leeds there’s no single place to hold the information and no established process or resourcing to ensure information about Third Sector provision is kept up to date and consistent across outputs.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GB"/>
              <a:t>This gap in provison has an impact on the reach of our support within communities, making it hard for practitioners to refer and signpost people to support. but it also makes it difficult to identify where the gaps are in provision, to inform policy making, commissioning and funding of services in the future - And ultimately, build upon our strengths and tackle inequalities</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GB"/>
              <a:t>There has been some positive work conducted in the city around this priority, most notably the LOOP project, but unfortunately we don’t currently have a funded long term solution which meets all our needs.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b="1" lang="en-GB"/>
              <a:t>We believe </a:t>
            </a:r>
            <a:r>
              <a:rPr lang="en-GB"/>
              <a:t>We need the tools to improve access to, and quality of information about third sector provision for system partners and citizens through commitment to and  investment in a shared digital information infrastructure, which can be promoted to professionals and the public - tools that bring greater visibility of the Third Sector for people and system partners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GB"/>
              <a:t>From a citizens perspective, it can be hard to find out what support is available to you, </a:t>
            </a:r>
            <a:endParaRPr/>
          </a:p>
          <a:p>
            <a:pPr indent="0" lvl="0" marL="0" rtl="0" algn="l">
              <a:lnSpc>
                <a:spcPct val="100000"/>
              </a:lnSpc>
              <a:spcBef>
                <a:spcPts val="0"/>
              </a:spcBef>
              <a:spcAft>
                <a:spcPts val="0"/>
              </a:spcAft>
              <a:buClr>
                <a:schemeClr val="dk1"/>
              </a:buClr>
              <a:buSzPts val="1400"/>
              <a:buFont typeface="Arial"/>
              <a:buNone/>
            </a:pPr>
            <a:r>
              <a:rPr lang="en-GB"/>
              <a:t>From a practitioners perspective it can be difficult to signpost and refer to community based services, with confidence that the provision is what the person needs </a:t>
            </a:r>
            <a:endParaRPr/>
          </a:p>
          <a:p>
            <a:pPr indent="0" lvl="0" marL="0" rtl="0" algn="l">
              <a:lnSpc>
                <a:spcPct val="100000"/>
              </a:lnSpc>
              <a:spcBef>
                <a:spcPts val="0"/>
              </a:spcBef>
              <a:spcAft>
                <a:spcPts val="0"/>
              </a:spcAft>
              <a:buClr>
                <a:schemeClr val="dk1"/>
              </a:buClr>
              <a:buSzPts val="1400"/>
              <a:buFont typeface="Arial"/>
              <a:buNone/>
            </a:pPr>
            <a:r>
              <a:rPr lang="en-GB"/>
              <a:t>From a policy maker, funder and commissioners perspective there is no established way of finding out what is already being delivered in communities, where funding is being used and where the gaps are – How therefore are we enabled to work in a joined up way. </a:t>
            </a:r>
            <a:endParaRPr/>
          </a:p>
        </p:txBody>
      </p:sp>
      <p:sp>
        <p:nvSpPr>
          <p:cNvPr id="360" name="Google Shape;360;g166b30e5503_0_3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83d821f3f4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183d821f3f4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GB"/>
              <a:t>Priority 3: </a:t>
            </a:r>
            <a:r>
              <a:rPr b="1" lang="en-GB"/>
              <a:t>Data Sharing</a:t>
            </a:r>
            <a:endParaRPr sz="100"/>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b="1" lang="en-GB"/>
              <a:t>What are we talking about? </a:t>
            </a:r>
            <a:endParaRPr b="1"/>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GB"/>
              <a:t>Enable relevant third sector organisations to access and share information about citizens of Leeds, in support of joined up, person-centred delivery.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GB"/>
              <a:t>Often the third sector is a recipient of referrals from public sector organisations, because it is able to tailor and target its offer to people’s life experience. However, third sector organisations rarely have access to essential information systems and data that are routinely available to public sector partners.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GB"/>
              <a:t>The impact of this disjoin poses significant risks and challenges to achieving citywide objectives laid out in the City Ambition and the Healthy Leeds Plan, but also more practically reduces the efficiency of all service providers, and crucially resulting in fragmented provision for citizens.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rPr lang="en-GB"/>
              <a:t>We need to stop talking about data in isolation of people – Data is often captured because people have trusted us to provide them with the support they need.  If we are to make the most of the assets in the  Third Sector we need to learn how to share data with other parts of the system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GB"/>
              <a:t>We believe </a:t>
            </a:r>
            <a:r>
              <a:rPr lang="en-GB"/>
              <a:t>that our city can improve the sharing of information by:</a:t>
            </a:r>
            <a:endParaRPr/>
          </a:p>
          <a:p>
            <a:pPr indent="0" lvl="0" marL="0" rtl="0" algn="l">
              <a:lnSpc>
                <a:spcPct val="100000"/>
              </a:lnSpc>
              <a:spcBef>
                <a:spcPts val="0"/>
              </a:spcBef>
              <a:spcAft>
                <a:spcPts val="0"/>
              </a:spcAft>
              <a:buSzPts val="1400"/>
              <a:buNone/>
            </a:pPr>
            <a:r>
              <a:rPr lang="en-GB"/>
              <a:t> ▪ Identifying key data systems that need to be shared and enabling the participation of the third sector in them; for instance, by building on pilot work to extend the Leeds Care Record into the third sector. </a:t>
            </a:r>
            <a:endParaRPr/>
          </a:p>
          <a:p>
            <a:pPr indent="0" lvl="0" marL="0" rtl="0" algn="l">
              <a:lnSpc>
                <a:spcPct val="100000"/>
              </a:lnSpc>
              <a:spcBef>
                <a:spcPts val="0"/>
              </a:spcBef>
              <a:spcAft>
                <a:spcPts val="0"/>
              </a:spcAft>
              <a:buSzPts val="1400"/>
              <a:buNone/>
            </a:pPr>
            <a:r>
              <a:rPr lang="en-GB"/>
              <a:t>▪ Identifying and addressing challenges experienced by the sector, such as demonstrating information governance compliance, and completion of the Data Security Protection Toolkit, that limits the third sector’s access to information systems</a:t>
            </a:r>
            <a:endParaRPr/>
          </a:p>
        </p:txBody>
      </p:sp>
      <p:sp>
        <p:nvSpPr>
          <p:cNvPr id="370" name="Google Shape;370;g183d821f3f4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838801f6da_0_7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1838801f6da_0_7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GB"/>
              <a:t>Priority 4: Continue to extend the role that the third sector plays in providing personalised support to the people in Leeds who are most vulnerable to digital exclusion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en-GB"/>
              <a:t>The third sector plays an important ‘bridging’ role to communities, providing a key means of upskilling digitally excluded citizens and promoting the use of digital services. During the pandemic the third sector has worked closely with the 100% Digital Leeds team, on a range of programmes and activities including the development of specialist Digital Inclusion networks and the piloting of the Digital Health Hub Model.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GB"/>
              <a:t>There are significant opportunities through prioritisation of this work. </a:t>
            </a:r>
            <a:endParaRPr b="1"/>
          </a:p>
          <a:p>
            <a:pPr indent="-317500" lvl="0" marL="457200" rtl="0" algn="l">
              <a:lnSpc>
                <a:spcPct val="100000"/>
              </a:lnSpc>
              <a:spcBef>
                <a:spcPts val="0"/>
              </a:spcBef>
              <a:spcAft>
                <a:spcPts val="0"/>
              </a:spcAft>
              <a:buSzPts val="1400"/>
              <a:buChar char="-"/>
            </a:pPr>
            <a:r>
              <a:rPr b="1" lang="en-GB"/>
              <a:t>Unlocks barriers to support for people</a:t>
            </a:r>
            <a:endParaRPr b="1"/>
          </a:p>
          <a:p>
            <a:pPr indent="-317500" lvl="0" marL="457200" rtl="0" algn="l">
              <a:lnSpc>
                <a:spcPct val="100000"/>
              </a:lnSpc>
              <a:spcBef>
                <a:spcPts val="0"/>
              </a:spcBef>
              <a:spcAft>
                <a:spcPts val="0"/>
              </a:spcAft>
              <a:buSzPts val="1400"/>
              <a:buChar char="-"/>
            </a:pPr>
            <a:r>
              <a:rPr b="1" lang="en-GB"/>
              <a:t>Enables people to make more informed decisions about their health and care</a:t>
            </a:r>
            <a:endParaRPr b="1"/>
          </a:p>
          <a:p>
            <a:pPr indent="-317500" lvl="0" marL="457200" rtl="0" algn="l">
              <a:lnSpc>
                <a:spcPct val="100000"/>
              </a:lnSpc>
              <a:spcBef>
                <a:spcPts val="0"/>
              </a:spcBef>
              <a:spcAft>
                <a:spcPts val="0"/>
              </a:spcAft>
              <a:buSzPts val="1400"/>
              <a:buChar char="-"/>
            </a:pPr>
            <a:r>
              <a:rPr b="1" lang="en-GB"/>
              <a:t>Enables people to be more actively involved in management of their own health</a:t>
            </a:r>
            <a:endParaRPr b="1"/>
          </a:p>
          <a:p>
            <a:pPr indent="-317500" lvl="0" marL="457200" rtl="0" algn="l">
              <a:lnSpc>
                <a:spcPct val="100000"/>
              </a:lnSpc>
              <a:spcBef>
                <a:spcPts val="0"/>
              </a:spcBef>
              <a:spcAft>
                <a:spcPts val="0"/>
              </a:spcAft>
              <a:buSzPts val="1400"/>
              <a:buChar char="-"/>
            </a:pPr>
            <a:r>
              <a:rPr b="1" lang="en-GB"/>
              <a:t>Provides people with greater choice of support</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GB"/>
              <a:t>We believe </a:t>
            </a:r>
            <a:r>
              <a:rPr lang="en-GB"/>
              <a:t>that further investment in digital inclusion is needed, and we welcome the opportunity to explore how 100% Digital and third sector infrastructure organisations working together, might establish partnerships that can attract further investment of tailored programmes aiming to address digital exclusion within some of our least served communities. </a:t>
            </a:r>
            <a:endParaRPr b="1"/>
          </a:p>
        </p:txBody>
      </p:sp>
      <p:sp>
        <p:nvSpPr>
          <p:cNvPr id="382" name="Google Shape;382;g1838801f6da_0_7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We have been collectively thinking and working on this, and trying to approach it from different angles with partners </a:t>
            </a:r>
            <a:endParaRPr/>
          </a:p>
          <a:p>
            <a:pPr indent="0" lvl="0" marL="0" rtl="0" algn="l">
              <a:lnSpc>
                <a:spcPct val="100000"/>
              </a:lnSpc>
              <a:spcBef>
                <a:spcPts val="0"/>
              </a:spcBef>
              <a:spcAft>
                <a:spcPts val="0"/>
              </a:spcAft>
              <a:buSzPts val="1400"/>
              <a:buNone/>
            </a:pPr>
            <a:r>
              <a:rPr lang="en-GB" sz="1050">
                <a:solidFill>
                  <a:srgbClr val="3C4043"/>
                </a:solidFill>
                <a:highlight>
                  <a:srgbClr val="FFFFFF"/>
                </a:highlight>
                <a:latin typeface="Verdana"/>
                <a:ea typeface="Verdana"/>
                <a:cs typeface="Verdana"/>
                <a:sym typeface="Verdana"/>
              </a:rPr>
              <a:t>This is an update of a paper shared with Alastair Cartwright, LCH and The team leading the WY digital strategy  (Pip shared it with Leonardo and Tim Ryley) from May 21</a:t>
            </a:r>
            <a:endParaRPr sz="1050">
              <a:solidFill>
                <a:srgbClr val="3C4043"/>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SzPts val="1400"/>
              <a:buNone/>
            </a:pPr>
            <a:r>
              <a:rPr lang="en-GB" sz="1050">
                <a:solidFill>
                  <a:srgbClr val="3C4043"/>
                </a:solidFill>
                <a:highlight>
                  <a:srgbClr val="FFFFFF"/>
                </a:highlight>
                <a:latin typeface="Verdana"/>
                <a:ea typeface="Verdana"/>
                <a:cs typeface="Verdana"/>
                <a:sym typeface="Verdana"/>
              </a:rPr>
              <a:t>Work led by Volition - That May paper was also shared with Health and Care Leaders too. </a:t>
            </a:r>
            <a:endParaRPr sz="1050">
              <a:solidFill>
                <a:srgbClr val="3C4043"/>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94" name="Google Shape;3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838801f6da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1838801f6da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The visibility of charities and voluntary organisations throughout the </a:t>
            </a:r>
            <a:r>
              <a:rPr lang="en-GB" u="sng">
                <a:solidFill>
                  <a:schemeClr val="hlink"/>
                </a:solidFill>
                <a:hlinkClick r:id="rId2"/>
              </a:rPr>
              <a:t>NHS Long Term Plan</a:t>
            </a:r>
            <a:r>
              <a:rPr lang="en-GB"/>
              <a:t> is really encouraging and provides a strong baseline for accountability of national and local health bodies in years to come. </a:t>
            </a:r>
            <a:endParaRPr/>
          </a:p>
          <a:p>
            <a:pPr indent="0" lvl="0" marL="0" marR="0" rtl="0" algn="l">
              <a:lnSpc>
                <a:spcPct val="100000"/>
              </a:lnSpc>
              <a:spcBef>
                <a:spcPts val="0"/>
              </a:spcBef>
              <a:spcAft>
                <a:spcPts val="0"/>
              </a:spcAft>
              <a:buClr>
                <a:schemeClr val="dk1"/>
              </a:buClr>
              <a:buSzPts val="1200"/>
              <a:buFont typeface="Calibri"/>
              <a:buNone/>
            </a:pPr>
            <a:r>
              <a:rPr lang="en-GB"/>
              <a:t>On a national level, there is a commitment to voluntary sector membership in the new NHS Assembly. </a:t>
            </a:r>
            <a:endParaRPr/>
          </a:p>
          <a:p>
            <a:pPr indent="0" lvl="0" marL="0" rtl="0" algn="l">
              <a:lnSpc>
                <a:spcPct val="100000"/>
              </a:lnSpc>
              <a:spcBef>
                <a:spcPts val="0"/>
              </a:spcBef>
              <a:spcAft>
                <a:spcPts val="0"/>
              </a:spcAft>
              <a:buSzPts val="1400"/>
              <a:buNone/>
            </a:pPr>
            <a:r>
              <a:rPr lang="en-GB" sz="1200">
                <a:solidFill>
                  <a:srgbClr val="002060"/>
                </a:solidFill>
              </a:rPr>
              <a:t>Throughout the 136-page document, the voluntary sector is regularly highlighted as part of what will build the future of the health service. </a:t>
            </a:r>
            <a:endParaRPr/>
          </a:p>
        </p:txBody>
      </p:sp>
      <p:sp>
        <p:nvSpPr>
          <p:cNvPr id="405" name="Google Shape;405;g1838801f6da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838801f6da_0_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1838801f6da_0_4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g1838801f6da_0_4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Back to your own teams to think about:</a:t>
            </a:r>
            <a:endParaRPr/>
          </a:p>
        </p:txBody>
      </p:sp>
      <p:sp>
        <p:nvSpPr>
          <p:cNvPr id="416" name="Google Shape;41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8688fda984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8688fda984_0_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g18688fda984_0_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6a8bd20ee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6a8bd20ee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16a8bd20ee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838801f6da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1838801f6da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84150" lvl="0" marL="228600" rtl="0" algn="l">
              <a:lnSpc>
                <a:spcPct val="115000"/>
              </a:lnSpc>
              <a:spcBef>
                <a:spcPts val="1800"/>
              </a:spcBef>
              <a:spcAft>
                <a:spcPts val="0"/>
              </a:spcAft>
              <a:buClr>
                <a:schemeClr val="dk1"/>
              </a:buClr>
              <a:buSzPts val="1100"/>
              <a:buFont typeface="Verdana"/>
              <a:buAutoNum type="arabicPeriod"/>
            </a:pPr>
            <a:r>
              <a:rPr b="1" lang="en-GB" sz="1100">
                <a:latin typeface="Verdana"/>
                <a:ea typeface="Verdana"/>
                <a:cs typeface="Verdana"/>
                <a:sym typeface="Verdana"/>
              </a:rPr>
              <a:t>Direction of travel</a:t>
            </a:r>
            <a:r>
              <a:rPr lang="en-GB" sz="1100">
                <a:latin typeface="Verdana"/>
                <a:ea typeface="Verdana"/>
                <a:cs typeface="Verdana"/>
                <a:sym typeface="Verdana"/>
              </a:rPr>
              <a:t> - increasingly collaborative work across third sector and city partners</a:t>
            </a:r>
            <a:endParaRPr sz="1100">
              <a:latin typeface="Verdana"/>
              <a:ea typeface="Verdana"/>
              <a:cs typeface="Verdana"/>
              <a:sym typeface="Verdana"/>
            </a:endParaRPr>
          </a:p>
          <a:p>
            <a:pPr indent="-184150" lvl="0" marL="228600" rtl="0" algn="l">
              <a:lnSpc>
                <a:spcPct val="115000"/>
              </a:lnSpc>
              <a:spcBef>
                <a:spcPts val="1800"/>
              </a:spcBef>
              <a:spcAft>
                <a:spcPts val="0"/>
              </a:spcAft>
              <a:buClr>
                <a:schemeClr val="dk1"/>
              </a:buClr>
              <a:buSzPts val="1100"/>
              <a:buFont typeface="Verdana"/>
              <a:buAutoNum type="arabicPeriod"/>
            </a:pPr>
            <a:r>
              <a:rPr b="1" lang="en-GB" sz="1100">
                <a:latin typeface="Verdana"/>
                <a:ea typeface="Verdana"/>
                <a:cs typeface="Verdana"/>
                <a:sym typeface="Verdana"/>
              </a:rPr>
              <a:t>Covid - radical shift</a:t>
            </a:r>
            <a:r>
              <a:rPr lang="en-GB" sz="1100">
                <a:latin typeface="Verdana"/>
                <a:ea typeface="Verdana"/>
                <a:cs typeface="Verdana"/>
                <a:sym typeface="Verdana"/>
              </a:rPr>
              <a:t> accelerated digital transition but widened divide with excluded communities; Leeds Shielding; Community Care hubs→ LLC Welfare and current context of the Neighbourhood and Communities Review; Covid-related expanded engagement with Public Health  - all leading to a greater role of digital in service planning, delivery and as part of shift to more collaborative approach to working </a:t>
            </a:r>
            <a:endParaRPr sz="1100">
              <a:latin typeface="Verdana"/>
              <a:ea typeface="Verdana"/>
              <a:cs typeface="Verdana"/>
              <a:sym typeface="Verdana"/>
            </a:endParaRPr>
          </a:p>
          <a:p>
            <a:pPr indent="-184150" lvl="0" marL="228600" rtl="0" algn="l">
              <a:lnSpc>
                <a:spcPct val="115000"/>
              </a:lnSpc>
              <a:spcBef>
                <a:spcPts val="1800"/>
              </a:spcBef>
              <a:spcAft>
                <a:spcPts val="0"/>
              </a:spcAft>
              <a:buClr>
                <a:schemeClr val="dk1"/>
              </a:buClr>
              <a:buSzPts val="1100"/>
              <a:buFont typeface="Verdana"/>
              <a:buAutoNum type="arabicPeriod"/>
            </a:pPr>
            <a:r>
              <a:rPr lang="en-GB" sz="1100">
                <a:latin typeface="Verdana"/>
                <a:ea typeface="Verdana"/>
                <a:cs typeface="Verdana"/>
                <a:sym typeface="Verdana"/>
              </a:rPr>
              <a:t>Significant spotlight on </a:t>
            </a:r>
            <a:r>
              <a:rPr b="1" lang="en-GB" sz="1100">
                <a:latin typeface="Verdana"/>
                <a:ea typeface="Verdana"/>
                <a:cs typeface="Verdana"/>
                <a:sym typeface="Verdana"/>
              </a:rPr>
              <a:t>system pressures</a:t>
            </a:r>
            <a:r>
              <a:rPr lang="en-GB" sz="1100">
                <a:latin typeface="Verdana"/>
                <a:ea typeface="Verdana"/>
                <a:cs typeface="Verdana"/>
                <a:sym typeface="Verdana"/>
              </a:rPr>
              <a:t>: discharge - hospital/LCH Neighbourhood teams</a:t>
            </a:r>
            <a:endParaRPr sz="1100">
              <a:latin typeface="Verdana"/>
              <a:ea typeface="Verdana"/>
              <a:cs typeface="Verdana"/>
              <a:sym typeface="Verdana"/>
            </a:endParaRPr>
          </a:p>
          <a:p>
            <a:pPr indent="-184150" lvl="0" marL="228600" rtl="0" algn="l">
              <a:lnSpc>
                <a:spcPct val="115000"/>
              </a:lnSpc>
              <a:spcBef>
                <a:spcPts val="1800"/>
              </a:spcBef>
              <a:spcAft>
                <a:spcPts val="0"/>
              </a:spcAft>
              <a:buClr>
                <a:schemeClr val="dk1"/>
              </a:buClr>
              <a:buSzPts val="1100"/>
              <a:buAutoNum type="arabicPeriod"/>
            </a:pPr>
            <a:r>
              <a:rPr b="1" lang="en-GB" sz="1100">
                <a:latin typeface="Verdana"/>
                <a:ea typeface="Verdana"/>
                <a:cs typeface="Verdana"/>
                <a:sym typeface="Verdana"/>
              </a:rPr>
              <a:t>Build on LCC good practice</a:t>
            </a:r>
            <a:r>
              <a:rPr lang="en-GB" sz="1100">
                <a:latin typeface="Verdana"/>
                <a:ea typeface="Verdana"/>
                <a:cs typeface="Verdana"/>
                <a:sym typeface="Verdana"/>
              </a:rPr>
              <a:t>;  Children’s Services Adult Social care - SWiFt workers; Better Lives Board; Listening Project</a:t>
            </a:r>
            <a:endParaRPr sz="1100">
              <a:latin typeface="Verdana"/>
              <a:ea typeface="Verdana"/>
              <a:cs typeface="Verdana"/>
              <a:sym typeface="Verdana"/>
            </a:endParaRPr>
          </a:p>
          <a:p>
            <a:pPr indent="-184150" lvl="0" marL="228600" rtl="0" algn="l">
              <a:lnSpc>
                <a:spcPct val="115000"/>
              </a:lnSpc>
              <a:spcBef>
                <a:spcPts val="1800"/>
              </a:spcBef>
              <a:spcAft>
                <a:spcPts val="0"/>
              </a:spcAft>
              <a:buClr>
                <a:schemeClr val="dk1"/>
              </a:buClr>
              <a:buSzPts val="1100"/>
              <a:buAutoNum type="arabicPeriod"/>
            </a:pPr>
            <a:r>
              <a:rPr b="1" lang="en-GB" sz="1100">
                <a:latin typeface="Verdana"/>
                <a:ea typeface="Verdana"/>
                <a:cs typeface="Verdana"/>
                <a:sym typeface="Verdana"/>
              </a:rPr>
              <a:t>Integrated Digital Services</a:t>
            </a:r>
            <a:r>
              <a:rPr lang="en-GB" sz="1100">
                <a:latin typeface="Verdana"/>
                <a:ea typeface="Verdana"/>
                <a:cs typeface="Verdana"/>
                <a:sym typeface="Verdana"/>
              </a:rPr>
              <a:t>: city focus on investment planning in digital</a:t>
            </a:r>
            <a:endParaRPr sz="1100">
              <a:latin typeface="Verdana"/>
              <a:ea typeface="Verdana"/>
              <a:cs typeface="Verdana"/>
              <a:sym typeface="Verdana"/>
            </a:endParaRPr>
          </a:p>
          <a:p>
            <a:pPr indent="-184150" lvl="0" marL="228600" rtl="0" algn="l">
              <a:lnSpc>
                <a:spcPct val="115000"/>
              </a:lnSpc>
              <a:spcBef>
                <a:spcPts val="1800"/>
              </a:spcBef>
              <a:spcAft>
                <a:spcPts val="0"/>
              </a:spcAft>
              <a:buClr>
                <a:schemeClr val="dk1"/>
              </a:buClr>
              <a:buSzPts val="1100"/>
              <a:buFont typeface="Verdana"/>
              <a:buAutoNum type="arabicPeriod"/>
            </a:pPr>
            <a:r>
              <a:rPr lang="en-GB" sz="1100">
                <a:latin typeface="Verdana"/>
                <a:ea typeface="Verdana"/>
                <a:cs typeface="Verdana"/>
                <a:sym typeface="Verdana"/>
              </a:rPr>
              <a:t>Fast pace of change in health – e.g. Population health data, service re-design, provider sharing eg Social Prescribing; Community MH teams; Leeds Mental wellbeing service etc; new challenges - transformation and Crisis; Shared Care Record, patient booking, digitisation, cyber security </a:t>
            </a:r>
            <a:endParaRPr sz="1100">
              <a:latin typeface="Verdana"/>
              <a:ea typeface="Verdana"/>
              <a:cs typeface="Verdana"/>
              <a:sym typeface="Verdana"/>
            </a:endParaRPr>
          </a:p>
          <a:p>
            <a:pPr indent="-184150" lvl="0" marL="228600" rtl="0" algn="l">
              <a:lnSpc>
                <a:spcPct val="115000"/>
              </a:lnSpc>
              <a:spcBef>
                <a:spcPts val="1800"/>
              </a:spcBef>
              <a:spcAft>
                <a:spcPts val="0"/>
              </a:spcAft>
              <a:buClr>
                <a:schemeClr val="dk1"/>
              </a:buClr>
              <a:buSzPts val="1100"/>
              <a:buFont typeface="Verdana"/>
              <a:buAutoNum type="arabicPeriod"/>
            </a:pPr>
            <a:r>
              <a:rPr b="1" lang="en-GB" sz="1100">
                <a:latin typeface="Verdana"/>
                <a:ea typeface="Verdana"/>
                <a:cs typeface="Verdana"/>
                <a:sym typeface="Verdana"/>
              </a:rPr>
              <a:t>Information Governance,</a:t>
            </a:r>
            <a:r>
              <a:rPr lang="en-GB" sz="1100">
                <a:latin typeface="Verdana"/>
                <a:ea typeface="Verdana"/>
                <a:cs typeface="Verdana"/>
                <a:sym typeface="Verdana"/>
              </a:rPr>
              <a:t> cyber security</a:t>
            </a:r>
            <a:endParaRPr b="1" sz="1100">
              <a:latin typeface="Verdana"/>
              <a:ea typeface="Verdana"/>
              <a:cs typeface="Verdana"/>
              <a:sym typeface="Verdana"/>
            </a:endParaRPr>
          </a:p>
          <a:p>
            <a:pPr indent="0" lvl="0" marL="0" rtl="0" algn="l">
              <a:lnSpc>
                <a:spcPct val="100000"/>
              </a:lnSpc>
              <a:spcBef>
                <a:spcPts val="0"/>
              </a:spcBef>
              <a:spcAft>
                <a:spcPts val="0"/>
              </a:spcAft>
              <a:buSzPts val="1400"/>
              <a:buNone/>
            </a:pPr>
            <a:r>
              <a:t/>
            </a:r>
            <a:endParaRPr b="1"/>
          </a:p>
        </p:txBody>
      </p:sp>
      <p:sp>
        <p:nvSpPr>
          <p:cNvPr id="193" name="Google Shape;193;g1838801f6da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8688fda984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These key areas of work speak for themselves in terms of their impact on health and wellbeing</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 poverty,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 inequality,</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 • mental health,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 physical and learning disabilities,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 social isolation and exclusion, and,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 Population Health Management.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In Leeds, multiple inequalities known to be significant for health and wellbeing exist...this is why improving population health is such an important area of work</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It’s also precisely the reason why the role of Third Sector Organisations that provide ongoing, long-term support to people with complex needs to so crucial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We thought it was useful to show this in terms of the Leeds population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The total population of Leeds is 793,139.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Of this: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An estimated 224,000 people (28% - just over a quarter) live in the most deprived 10% of areas, with almost 80% living in seven of the Local Care Partnerships (Harehills, Chapeltown, Middleton, Burmantofts and Richmond Hill, Beeston, Seacroft, and Armley).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100">
                <a:latin typeface="Arial"/>
                <a:ea typeface="Arial"/>
                <a:cs typeface="Arial"/>
                <a:sym typeface="Arial"/>
              </a:rPr>
              <a:t>Those areas are generally well-served by Third Sector Organisations rooted in local communities</a:t>
            </a:r>
            <a:endParaRPr/>
          </a:p>
        </p:txBody>
      </p:sp>
      <p:sp>
        <p:nvSpPr>
          <p:cNvPr id="208" name="Google Shape;208;g18688fda984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838801f6da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1838801f6da_0_3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GB"/>
              <a:t>Can seem complex but Digital is a crucial part of providing an interface and access for system partners</a:t>
            </a:r>
            <a:endParaRPr/>
          </a:p>
          <a:p>
            <a:pPr indent="0" lvl="0" marL="0" rtl="0" algn="l">
              <a:spcBef>
                <a:spcPts val="0"/>
              </a:spcBef>
              <a:spcAft>
                <a:spcPts val="0"/>
              </a:spcAft>
              <a:buClr>
                <a:schemeClr val="dk1"/>
              </a:buClr>
              <a:buSzPts val="1400"/>
              <a:buFont typeface="Arial"/>
              <a:buNone/>
            </a:pPr>
            <a:r>
              <a:t/>
            </a:r>
            <a:endParaRPr/>
          </a:p>
        </p:txBody>
      </p:sp>
      <p:sp>
        <p:nvSpPr>
          <p:cNvPr id="215" name="Google Shape;215;g1838801f6da_0_3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838801f6da_0_5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Leeds headline findings (much more detail in the full report)</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Firstly, How many organisations are there?</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SzPts val="1100"/>
              <a:buNone/>
            </a:pPr>
            <a:r>
              <a:rPr lang="en-GB" sz="1100">
                <a:latin typeface="Arial"/>
                <a:ea typeface="Arial"/>
                <a:cs typeface="Arial"/>
                <a:sym typeface="Arial"/>
              </a:rPr>
              <a:t>There are two main types:</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lang="en-GB" sz="1100">
                <a:latin typeface="Arial"/>
                <a:ea typeface="Arial"/>
                <a:cs typeface="Arial"/>
                <a:sym typeface="Arial"/>
              </a:rPr>
              <a:t>One type is: Informal, emerging and un-constituted</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These organisations are well connected to their communities, increasing opportunities for inclusion of diverse voices.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lang="en-GB" sz="1100">
                <a:latin typeface="Arial"/>
                <a:ea typeface="Arial"/>
                <a:cs typeface="Arial"/>
                <a:sym typeface="Arial"/>
              </a:rPr>
              <a:t>The other type is: registered charities</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Our research estimates</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2,000 informal and</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1,533 registered organisations</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Which we’ve rounded up to 3,500</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We can only report with confidence on the registered charities, because of the information they provide annually to the Charity Commission, so this research can’t include information on the staff, services and impact of the 2,000 informal orgs</a:t>
            </a:r>
            <a:endParaRPr/>
          </a:p>
        </p:txBody>
      </p:sp>
      <p:sp>
        <p:nvSpPr>
          <p:cNvPr id="239" name="Google Shape;239;g1838801f6da_0_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838801f6da_0_5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How these organisations are funded and resourced was one of the most challenging aspects of the research</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This has been conservatively calculated</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We’ve excluded some for the purpose of producing a more representative picture</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We felt that if we included registered charities like The Grammar School at Leeds, Yorkshire Cancer Research Leeds, Trinity University and the Leeds Grand Theatre &amp; Opera House - this would distort the picture</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i="1" lang="en-GB" sz="1100">
                <a:latin typeface="Arial"/>
                <a:ea typeface="Arial"/>
                <a:cs typeface="Arial"/>
                <a:sym typeface="Arial"/>
              </a:rPr>
              <a:t>Lhasa Limited </a:t>
            </a:r>
            <a:endParaRPr i="1"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i="1" lang="en-GB" sz="1100">
                <a:latin typeface="Arial"/>
                <a:ea typeface="Arial"/>
                <a:cs typeface="Arial"/>
                <a:sym typeface="Arial"/>
              </a:rPr>
              <a:t>Leeds Diocesan Trust </a:t>
            </a:r>
            <a:endParaRPr i="1"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i="1" lang="en-GB" sz="1100">
                <a:latin typeface="Arial"/>
                <a:ea typeface="Arial"/>
                <a:cs typeface="Arial"/>
                <a:sym typeface="Arial"/>
              </a:rPr>
              <a:t>Yorkshire Cancer Research </a:t>
            </a:r>
            <a:endParaRPr i="1"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i="1" lang="en-GB" sz="1100">
                <a:latin typeface="Arial"/>
                <a:ea typeface="Arial"/>
                <a:cs typeface="Arial"/>
                <a:sym typeface="Arial"/>
              </a:rPr>
              <a:t>The Free Grammar School of King Charles II </a:t>
            </a:r>
            <a:endParaRPr i="1"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i="1" lang="en-GB" sz="1100">
                <a:latin typeface="Arial"/>
                <a:ea typeface="Arial"/>
                <a:cs typeface="Arial"/>
                <a:sym typeface="Arial"/>
              </a:rPr>
              <a:t>Leeds Grand Theatre and Opera House Limited </a:t>
            </a:r>
            <a:endParaRPr i="1"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i="1" lang="en-GB" sz="1100">
                <a:latin typeface="Arial"/>
                <a:ea typeface="Arial"/>
                <a:cs typeface="Arial"/>
                <a:sym typeface="Arial"/>
              </a:rPr>
              <a:t>The Wilf Ward Family Trust </a:t>
            </a:r>
            <a:endParaRPr i="1"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i="1" lang="en-GB" sz="1100">
                <a:latin typeface="Arial"/>
                <a:ea typeface="Arial"/>
                <a:cs typeface="Arial"/>
                <a:sym typeface="Arial"/>
              </a:rPr>
              <a:t>Leeds Diocesan Board of Finance </a:t>
            </a:r>
            <a:endParaRPr i="1"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i="1" lang="en-GB" sz="1100">
                <a:latin typeface="Arial"/>
                <a:ea typeface="Arial"/>
                <a:cs typeface="Arial"/>
                <a:sym typeface="Arial"/>
              </a:rPr>
              <a:t>The Grammar School at Leeds </a:t>
            </a:r>
            <a:endParaRPr i="1"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i="1" lang="en-GB" sz="1100">
                <a:latin typeface="Arial"/>
                <a:ea typeface="Arial"/>
                <a:cs typeface="Arial"/>
                <a:sym typeface="Arial"/>
              </a:rPr>
              <a:t>Leeds Trinity University</a:t>
            </a:r>
            <a:endParaRPr i="1"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The major grant and contract organisations listed here all report on Third Sector funding differently, so - again - this is a very conservative calculation</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 Most grants are small and short term.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Around a third of registered TSOs also generate additional income through fundraising and commercial  activities including wills, gifts and donations, space hire, sale of products, and services. These funds are  typically used to pay for core functions.</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The funding (and wider financial situation) for many small and  grassroots TSOs is precarious leaving them vulnerable to shocks and uncertainty about their sustainability.</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And - of course - income generating activities have been significantly affected by COVID-19, with organisations having to</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GB" sz="1100">
                <a:latin typeface="Arial"/>
                <a:ea typeface="Arial"/>
                <a:cs typeface="Arial"/>
                <a:sym typeface="Arial"/>
              </a:rPr>
              <a:t>adapt their services and often seeing much higher levels of demand</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49" name="Google Shape;249;g1838801f6da_0_5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67fdd79b5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167fdd79b5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sz="1000">
                <a:highlight>
                  <a:srgbClr val="FFFFFF"/>
                </a:highlight>
                <a:latin typeface="Arial"/>
                <a:ea typeface="Arial"/>
                <a:cs typeface="Arial"/>
                <a:sym typeface="Arial"/>
              </a:rPr>
              <a:t>Durham University research ( </a:t>
            </a:r>
            <a:r>
              <a:rPr lang="en-GB" sz="1000">
                <a:highlight>
                  <a:schemeClr val="lt1"/>
                </a:highlight>
                <a:latin typeface="Arial"/>
                <a:ea typeface="Arial"/>
                <a:cs typeface="Arial"/>
                <a:sym typeface="Arial"/>
              </a:rPr>
              <a:t>West Yorkshire and Harrogate Health and Care Partnership (WY&amp;H HCP) and Humber, Coast and Vale Health and Care Partnership, West Yorkshire Combined Authority, Yorkshire Sport Foundation, and Community First Yorkshire commissioned; led by Professor Tony Chapman) </a:t>
            </a:r>
            <a:r>
              <a:rPr lang="en-GB" sz="1000">
                <a:highlight>
                  <a:srgbClr val="FFFFFF"/>
                </a:highlight>
                <a:latin typeface="Arial"/>
                <a:ea typeface="Arial"/>
                <a:cs typeface="Arial"/>
                <a:sym typeface="Arial"/>
              </a:rPr>
              <a:t>on the structure, dynamics, and impact of the Voluntary, Community and Social Enterprise (VCSE) sector, including across the WYH geographic area.</a:t>
            </a:r>
            <a:endParaRPr sz="1000">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rPr lang="en-GB" sz="1000" u="sng">
                <a:solidFill>
                  <a:schemeClr val="hlink"/>
                </a:solidFill>
                <a:highlight>
                  <a:srgbClr val="FFFFFF"/>
                </a:highlight>
                <a:latin typeface="Arial"/>
                <a:ea typeface="Arial"/>
                <a:cs typeface="Arial"/>
                <a:sym typeface="Arial"/>
                <a:hlinkClick r:id="rId2"/>
              </a:rPr>
              <a:t>https://www.wypartnership.co.uk/our-priorities/harnessing-power-communities/research-and-reports</a:t>
            </a:r>
            <a:r>
              <a:rPr lang="en-GB" sz="1000">
                <a:highlight>
                  <a:srgbClr val="FFFFFF"/>
                </a:highlight>
                <a:latin typeface="Arial"/>
                <a:ea typeface="Arial"/>
                <a:cs typeface="Arial"/>
                <a:sym typeface="Arial"/>
              </a:rPr>
              <a:t> </a:t>
            </a:r>
            <a:endParaRPr sz="1000">
              <a:highlight>
                <a:srgbClr val="FFFFFF"/>
              </a:highlight>
              <a:latin typeface="Arial"/>
              <a:ea typeface="Arial"/>
              <a:cs typeface="Arial"/>
              <a:sym typeface="Arial"/>
            </a:endParaRPr>
          </a:p>
        </p:txBody>
      </p:sp>
      <p:sp>
        <p:nvSpPr>
          <p:cNvPr id="257" name="Google Shape;257;g167fdd79b5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838801f6da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1838801f6da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sz="1100">
                <a:highlight>
                  <a:srgbClr val="FFFFFF"/>
                </a:highlight>
                <a:latin typeface="Verdana"/>
                <a:ea typeface="Verdana"/>
                <a:cs typeface="Verdana"/>
                <a:sym typeface="Verdana"/>
              </a:rPr>
              <a:t>Can you make a connection with the digital world here - i.e. Digital is part of how we work, how we live and therefore needs to be integrated into how we work as a system</a:t>
            </a:r>
            <a:endParaRPr sz="1100">
              <a:highlight>
                <a:srgbClr val="FFFFFF"/>
              </a:highlight>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t/>
            </a:r>
            <a:endParaRPr sz="1100">
              <a:highlight>
                <a:srgbClr val="FFFFFF"/>
              </a:highlight>
              <a:latin typeface="Verdana"/>
              <a:ea typeface="Verdana"/>
              <a:cs typeface="Verdana"/>
              <a:sym typeface="Verdana"/>
            </a:endParaRPr>
          </a:p>
          <a:p>
            <a:pPr indent="0" lvl="0" marL="0" rtl="0" algn="l">
              <a:spcBef>
                <a:spcPts val="0"/>
              </a:spcBef>
              <a:spcAft>
                <a:spcPts val="0"/>
              </a:spcAft>
              <a:buClr>
                <a:schemeClr val="dk1"/>
              </a:buClr>
              <a:buSzPts val="2400"/>
              <a:buFont typeface="Arial"/>
              <a:buNone/>
            </a:pPr>
            <a:r>
              <a:rPr b="1" lang="en-GB" sz="1100">
                <a:latin typeface="Verdana"/>
                <a:ea typeface="Verdana"/>
                <a:cs typeface="Verdana"/>
                <a:sym typeface="Verdana"/>
                <a:extLst>
                  <a:ext uri="http://customooxmlschemas.google.com/">
                    <go:slidesCustomData xmlns:go="http://customooxmlschemas.google.com/" textRoundtripDataId="1"/>
                  </a:ext>
                </a:extLst>
              </a:rPr>
              <a:t> - the ‘left shift’</a:t>
            </a:r>
            <a:endParaRPr b="1" sz="11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t/>
            </a:r>
            <a:endParaRPr sz="1100">
              <a:highlight>
                <a:srgbClr val="FFFFFF"/>
              </a:highlight>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rPr lang="en-GB" sz="1100">
                <a:latin typeface="Verdana"/>
                <a:ea typeface="Verdana"/>
                <a:cs typeface="Verdana"/>
                <a:sym typeface="Verdana"/>
              </a:rPr>
              <a:t>The visibility of charities and voluntary organisations throughout the </a:t>
            </a:r>
            <a:r>
              <a:rPr lang="en-GB" sz="1100" u="sng">
                <a:solidFill>
                  <a:schemeClr val="hlink"/>
                </a:solidFill>
                <a:latin typeface="Verdana"/>
                <a:ea typeface="Verdana"/>
                <a:cs typeface="Verdana"/>
                <a:sym typeface="Verdana"/>
                <a:hlinkClick r:id="rId2"/>
              </a:rPr>
              <a:t>NHS Long Term Plan</a:t>
            </a:r>
            <a:r>
              <a:rPr lang="en-GB" sz="1100">
                <a:latin typeface="Verdana"/>
                <a:ea typeface="Verdana"/>
                <a:cs typeface="Verdana"/>
                <a:sym typeface="Verdana"/>
              </a:rPr>
              <a:t> is really encouraging and provides a strong baseline for accountability of national and local health bodies in years to come. </a:t>
            </a:r>
            <a:endParaRPr sz="11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rPr lang="en-GB" sz="1100">
                <a:latin typeface="Verdana"/>
                <a:ea typeface="Verdana"/>
                <a:cs typeface="Verdana"/>
                <a:sym typeface="Verdana"/>
              </a:rPr>
              <a:t>On a national level, there is a commitment to voluntary sector membership in the new NHS Assembly. </a:t>
            </a:r>
            <a:endParaRPr sz="1100">
              <a:latin typeface="Verdana"/>
              <a:ea typeface="Verdana"/>
              <a:cs typeface="Verdana"/>
              <a:sym typeface="Verdana"/>
            </a:endParaRPr>
          </a:p>
          <a:p>
            <a:pPr indent="0" lvl="0" marL="0" rtl="0" algn="l">
              <a:lnSpc>
                <a:spcPct val="100000"/>
              </a:lnSpc>
              <a:spcBef>
                <a:spcPts val="0"/>
              </a:spcBef>
              <a:spcAft>
                <a:spcPts val="0"/>
              </a:spcAft>
              <a:buSzPts val="1400"/>
              <a:buNone/>
            </a:pPr>
            <a:r>
              <a:rPr lang="en-GB" sz="1100">
                <a:solidFill>
                  <a:srgbClr val="002060"/>
                </a:solidFill>
                <a:latin typeface="Verdana"/>
                <a:ea typeface="Verdana"/>
                <a:cs typeface="Verdana"/>
                <a:sym typeface="Verdana"/>
              </a:rPr>
              <a:t>Throughout the 136-page document, the voluntary sector is regularly highlighted as part of what will build the future of the health service. </a:t>
            </a:r>
            <a:endParaRPr sz="1100">
              <a:latin typeface="Verdana"/>
              <a:ea typeface="Verdana"/>
              <a:cs typeface="Verdana"/>
              <a:sym typeface="Verdana"/>
            </a:endParaRPr>
          </a:p>
        </p:txBody>
      </p:sp>
      <p:sp>
        <p:nvSpPr>
          <p:cNvPr id="268" name="Google Shape;268;g1838801f6da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9"/>
          <p:cNvSpPr/>
          <p:nvPr>
            <p:ph idx="2" type="pic"/>
          </p:nvPr>
        </p:nvSpPr>
        <p:spPr>
          <a:xfrm>
            <a:off x="5183188" y="987425"/>
            <a:ext cx="6172200" cy="4873625"/>
          </a:xfrm>
          <a:prstGeom prst="rect">
            <a:avLst/>
          </a:prstGeom>
          <a:noFill/>
          <a:ln>
            <a:noFill/>
          </a:ln>
        </p:spPr>
      </p:sp>
      <p:sp>
        <p:nvSpPr>
          <p:cNvPr id="71" name="Google Shape;71;p1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 name="Shape 75"/>
        <p:cNvGrpSpPr/>
        <p:nvPr/>
      </p:nvGrpSpPr>
      <p:grpSpPr>
        <a:xfrm>
          <a:off x="0" y="0"/>
          <a:ext cx="0" cy="0"/>
          <a:chOff x="0" y="0"/>
          <a:chExt cx="0" cy="0"/>
        </a:xfrm>
      </p:grpSpPr>
      <p:sp>
        <p:nvSpPr>
          <p:cNvPr id="76" name="Google Shape;7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 name="Shape 81"/>
        <p:cNvGrpSpPr/>
        <p:nvPr/>
      </p:nvGrpSpPr>
      <p:grpSpPr>
        <a:xfrm>
          <a:off x="0" y="0"/>
          <a:ext cx="0" cy="0"/>
          <a:chOff x="0" y="0"/>
          <a:chExt cx="0" cy="0"/>
        </a:xfrm>
      </p:grpSpPr>
      <p:sp>
        <p:nvSpPr>
          <p:cNvPr id="82" name="Google Shape;82;p2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3" name="Shape 93"/>
        <p:cNvGrpSpPr/>
        <p:nvPr/>
      </p:nvGrpSpPr>
      <p:grpSpPr>
        <a:xfrm>
          <a:off x="0" y="0"/>
          <a:ext cx="0" cy="0"/>
          <a:chOff x="0" y="0"/>
          <a:chExt cx="0" cy="0"/>
        </a:xfrm>
      </p:grpSpPr>
      <p:sp>
        <p:nvSpPr>
          <p:cNvPr id="94" name="Google Shape;94;g166b30e5503_0_405"/>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g166b30e5503_0_40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g166b30e5503_0_405"/>
          <p:cNvSpPr txBox="1"/>
          <p:nvPr>
            <p:ph idx="10" type="dt"/>
          </p:nvPr>
        </p:nvSpPr>
        <p:spPr>
          <a:xfrm>
            <a:off x="838200" y="6356736"/>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g166b30e5503_0_405"/>
          <p:cNvSpPr txBox="1"/>
          <p:nvPr>
            <p:ph idx="11" type="ftr"/>
          </p:nvPr>
        </p:nvSpPr>
        <p:spPr>
          <a:xfrm>
            <a:off x="4038600" y="6356736"/>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g166b30e5503_0_405"/>
          <p:cNvSpPr txBox="1"/>
          <p:nvPr>
            <p:ph idx="12" type="sldNum"/>
          </p:nvPr>
        </p:nvSpPr>
        <p:spPr>
          <a:xfrm>
            <a:off x="8610600" y="6356736"/>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descr="Logo, company name&#10;&#10;Description automatically generated" id="99" name="Google Shape;99;g166b30e5503_0_405"/>
          <p:cNvPicPr preferRelativeResize="0"/>
          <p:nvPr/>
        </p:nvPicPr>
        <p:blipFill rotWithShape="1">
          <a:blip r:embed="rId2">
            <a:alphaModFix/>
          </a:blip>
          <a:srcRect b="0" l="0" r="0" t="0"/>
          <a:stretch/>
        </p:blipFill>
        <p:spPr>
          <a:xfrm>
            <a:off x="10650656" y="5540735"/>
            <a:ext cx="1181126" cy="1181126"/>
          </a:xfrm>
          <a:prstGeom prst="rect">
            <a:avLst/>
          </a:prstGeom>
          <a:noFill/>
          <a:ln>
            <a:noFill/>
          </a:ln>
        </p:spPr>
      </p:pic>
      <p:pic>
        <p:nvPicPr>
          <p:cNvPr descr="A picture containing shape&#10;&#10;Description automatically generated" id="100" name="Google Shape;100;g166b30e5503_0_405"/>
          <p:cNvPicPr preferRelativeResize="0"/>
          <p:nvPr/>
        </p:nvPicPr>
        <p:blipFill rotWithShape="1">
          <a:blip r:embed="rId3">
            <a:alphaModFix/>
          </a:blip>
          <a:srcRect b="0" l="0" r="0" t="0"/>
          <a:stretch/>
        </p:blipFill>
        <p:spPr>
          <a:xfrm>
            <a:off x="6811580" y="5667080"/>
            <a:ext cx="2092772" cy="941128"/>
          </a:xfrm>
          <a:prstGeom prst="rect">
            <a:avLst/>
          </a:prstGeom>
          <a:noFill/>
          <a:ln>
            <a:noFill/>
          </a:ln>
        </p:spPr>
      </p:pic>
      <p:pic>
        <p:nvPicPr>
          <p:cNvPr id="101" name="Google Shape;101;g166b30e5503_0_405"/>
          <p:cNvPicPr preferRelativeResize="0"/>
          <p:nvPr/>
        </p:nvPicPr>
        <p:blipFill rotWithShape="1">
          <a:blip r:embed="rId4">
            <a:alphaModFix/>
          </a:blip>
          <a:srcRect b="0" l="0" r="0" t="0"/>
          <a:stretch/>
        </p:blipFill>
        <p:spPr>
          <a:xfrm>
            <a:off x="8907410" y="5679773"/>
            <a:ext cx="1754041" cy="92843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p:cSld name="Image slide">
    <p:spTree>
      <p:nvGrpSpPr>
        <p:cNvPr id="102" name="Shape 102"/>
        <p:cNvGrpSpPr/>
        <p:nvPr/>
      </p:nvGrpSpPr>
      <p:grpSpPr>
        <a:xfrm>
          <a:off x="0" y="0"/>
          <a:ext cx="0" cy="0"/>
          <a:chOff x="0" y="0"/>
          <a:chExt cx="0" cy="0"/>
        </a:xfrm>
      </p:grpSpPr>
      <p:sp>
        <p:nvSpPr>
          <p:cNvPr id="103" name="Google Shape;103;g1838801f6da_0_63"/>
          <p:cNvSpPr txBox="1"/>
          <p:nvPr>
            <p:ph type="title"/>
          </p:nvPr>
        </p:nvSpPr>
        <p:spPr>
          <a:xfrm>
            <a:off x="335360" y="260648"/>
            <a:ext cx="9216900" cy="648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g1838801f6da_0_63"/>
          <p:cNvSpPr/>
          <p:nvPr>
            <p:ph idx="2" type="pic"/>
          </p:nvPr>
        </p:nvSpPr>
        <p:spPr>
          <a:xfrm>
            <a:off x="1117470" y="1124744"/>
            <a:ext cx="9408600" cy="42480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5" name="Shape 105"/>
        <p:cNvGrpSpPr/>
        <p:nvPr/>
      </p:nvGrpSpPr>
      <p:grpSpPr>
        <a:xfrm>
          <a:off x="0" y="0"/>
          <a:ext cx="0" cy="0"/>
          <a:chOff x="0" y="0"/>
          <a:chExt cx="0" cy="0"/>
        </a:xfrm>
      </p:grpSpPr>
      <p:sp>
        <p:nvSpPr>
          <p:cNvPr id="106" name="Google Shape;106;g166b30e5503_0_401"/>
          <p:cNvSpPr txBox="1"/>
          <p:nvPr>
            <p:ph idx="10" type="dt"/>
          </p:nvPr>
        </p:nvSpPr>
        <p:spPr>
          <a:xfrm>
            <a:off x="838200" y="6356736"/>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g166b30e5503_0_401"/>
          <p:cNvSpPr txBox="1"/>
          <p:nvPr>
            <p:ph idx="11" type="ftr"/>
          </p:nvPr>
        </p:nvSpPr>
        <p:spPr>
          <a:xfrm>
            <a:off x="4038600" y="6356736"/>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166b30e5503_0_401"/>
          <p:cNvSpPr txBox="1"/>
          <p:nvPr>
            <p:ph idx="12" type="sldNum"/>
          </p:nvPr>
        </p:nvSpPr>
        <p:spPr>
          <a:xfrm>
            <a:off x="8610600" y="6356736"/>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9" name="Shape 109"/>
        <p:cNvGrpSpPr/>
        <p:nvPr/>
      </p:nvGrpSpPr>
      <p:grpSpPr>
        <a:xfrm>
          <a:off x="0" y="0"/>
          <a:ext cx="0" cy="0"/>
          <a:chOff x="0" y="0"/>
          <a:chExt cx="0" cy="0"/>
        </a:xfrm>
      </p:grpSpPr>
      <p:sp>
        <p:nvSpPr>
          <p:cNvPr id="110" name="Google Shape;110;g166b30e5503_0_414"/>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166b30e5503_0_414"/>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2" name="Google Shape;112;g166b30e5503_0_414"/>
          <p:cNvSpPr txBox="1"/>
          <p:nvPr>
            <p:ph idx="10" type="dt"/>
          </p:nvPr>
        </p:nvSpPr>
        <p:spPr>
          <a:xfrm>
            <a:off x="838200" y="6356736"/>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g166b30e5503_0_414"/>
          <p:cNvSpPr txBox="1"/>
          <p:nvPr>
            <p:ph idx="11" type="ftr"/>
          </p:nvPr>
        </p:nvSpPr>
        <p:spPr>
          <a:xfrm>
            <a:off x="4038600" y="6356736"/>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166b30e5503_0_414"/>
          <p:cNvSpPr txBox="1"/>
          <p:nvPr>
            <p:ph idx="12" type="sldNum"/>
          </p:nvPr>
        </p:nvSpPr>
        <p:spPr>
          <a:xfrm>
            <a:off x="8610600" y="6356736"/>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 name="Shape 115"/>
        <p:cNvGrpSpPr/>
        <p:nvPr/>
      </p:nvGrpSpPr>
      <p:grpSpPr>
        <a:xfrm>
          <a:off x="0" y="0"/>
          <a:ext cx="0" cy="0"/>
          <a:chOff x="0" y="0"/>
          <a:chExt cx="0" cy="0"/>
        </a:xfrm>
      </p:grpSpPr>
      <p:sp>
        <p:nvSpPr>
          <p:cNvPr id="116" name="Google Shape;116;g166b30e5503_0_420"/>
          <p:cNvSpPr txBox="1"/>
          <p:nvPr>
            <p:ph type="title"/>
          </p:nvPr>
        </p:nvSpPr>
        <p:spPr>
          <a:xfrm>
            <a:off x="831849"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166b30e5503_0_420"/>
          <p:cNvSpPr txBox="1"/>
          <p:nvPr>
            <p:ph idx="1" type="body"/>
          </p:nvPr>
        </p:nvSpPr>
        <p:spPr>
          <a:xfrm>
            <a:off x="831849" y="4589849"/>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8" name="Google Shape;118;g166b30e5503_0_420"/>
          <p:cNvSpPr txBox="1"/>
          <p:nvPr>
            <p:ph idx="10" type="dt"/>
          </p:nvPr>
        </p:nvSpPr>
        <p:spPr>
          <a:xfrm>
            <a:off x="838200" y="6356736"/>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g166b30e5503_0_420"/>
          <p:cNvSpPr txBox="1"/>
          <p:nvPr>
            <p:ph idx="11" type="ftr"/>
          </p:nvPr>
        </p:nvSpPr>
        <p:spPr>
          <a:xfrm>
            <a:off x="4038600" y="6356736"/>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g166b30e5503_0_420"/>
          <p:cNvSpPr txBox="1"/>
          <p:nvPr>
            <p:ph idx="12" type="sldNum"/>
          </p:nvPr>
        </p:nvSpPr>
        <p:spPr>
          <a:xfrm>
            <a:off x="8610600" y="6356736"/>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1" name="Shape 121"/>
        <p:cNvGrpSpPr/>
        <p:nvPr/>
      </p:nvGrpSpPr>
      <p:grpSpPr>
        <a:xfrm>
          <a:off x="0" y="0"/>
          <a:ext cx="0" cy="0"/>
          <a:chOff x="0" y="0"/>
          <a:chExt cx="0" cy="0"/>
        </a:xfrm>
      </p:grpSpPr>
      <p:sp>
        <p:nvSpPr>
          <p:cNvPr id="122" name="Google Shape;122;g166b30e5503_0_426"/>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g166b30e5503_0_42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g166b30e5503_0_42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g166b30e5503_0_426"/>
          <p:cNvSpPr txBox="1"/>
          <p:nvPr>
            <p:ph idx="10" type="dt"/>
          </p:nvPr>
        </p:nvSpPr>
        <p:spPr>
          <a:xfrm>
            <a:off x="838200" y="6356736"/>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166b30e5503_0_426"/>
          <p:cNvSpPr txBox="1"/>
          <p:nvPr>
            <p:ph idx="11" type="ftr"/>
          </p:nvPr>
        </p:nvSpPr>
        <p:spPr>
          <a:xfrm>
            <a:off x="4038600" y="6356736"/>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g166b30e5503_0_426"/>
          <p:cNvSpPr txBox="1"/>
          <p:nvPr>
            <p:ph idx="12" type="sldNum"/>
          </p:nvPr>
        </p:nvSpPr>
        <p:spPr>
          <a:xfrm>
            <a:off x="8610600" y="6356736"/>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8" name="Shape 128"/>
        <p:cNvGrpSpPr/>
        <p:nvPr/>
      </p:nvGrpSpPr>
      <p:grpSpPr>
        <a:xfrm>
          <a:off x="0" y="0"/>
          <a:ext cx="0" cy="0"/>
          <a:chOff x="0" y="0"/>
          <a:chExt cx="0" cy="0"/>
        </a:xfrm>
      </p:grpSpPr>
      <p:sp>
        <p:nvSpPr>
          <p:cNvPr id="129" name="Google Shape;129;g166b30e5503_0_433"/>
          <p:cNvSpPr txBox="1"/>
          <p:nvPr>
            <p:ph type="title"/>
          </p:nvPr>
        </p:nvSpPr>
        <p:spPr>
          <a:xfrm>
            <a:off x="839788" y="365126"/>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g166b30e5503_0_433"/>
          <p:cNvSpPr txBox="1"/>
          <p:nvPr>
            <p:ph idx="1" type="body"/>
          </p:nvPr>
        </p:nvSpPr>
        <p:spPr>
          <a:xfrm>
            <a:off x="839789"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1" name="Google Shape;131;g166b30e5503_0_433"/>
          <p:cNvSpPr txBox="1"/>
          <p:nvPr>
            <p:ph idx="2" type="body"/>
          </p:nvPr>
        </p:nvSpPr>
        <p:spPr>
          <a:xfrm>
            <a:off x="839789"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g166b30e5503_0_433"/>
          <p:cNvSpPr txBox="1"/>
          <p:nvPr>
            <p:ph idx="3" type="body"/>
          </p:nvPr>
        </p:nvSpPr>
        <p:spPr>
          <a:xfrm>
            <a:off x="6172203"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3" name="Google Shape;133;g166b30e5503_0_433"/>
          <p:cNvSpPr txBox="1"/>
          <p:nvPr>
            <p:ph idx="4" type="body"/>
          </p:nvPr>
        </p:nvSpPr>
        <p:spPr>
          <a:xfrm>
            <a:off x="6172203"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g166b30e5503_0_433"/>
          <p:cNvSpPr txBox="1"/>
          <p:nvPr>
            <p:ph idx="10" type="dt"/>
          </p:nvPr>
        </p:nvSpPr>
        <p:spPr>
          <a:xfrm>
            <a:off x="838200" y="6356736"/>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g166b30e5503_0_433"/>
          <p:cNvSpPr txBox="1"/>
          <p:nvPr>
            <p:ph idx="11" type="ftr"/>
          </p:nvPr>
        </p:nvSpPr>
        <p:spPr>
          <a:xfrm>
            <a:off x="4038600" y="6356736"/>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g166b30e5503_0_433"/>
          <p:cNvSpPr txBox="1"/>
          <p:nvPr>
            <p:ph idx="12" type="sldNum"/>
          </p:nvPr>
        </p:nvSpPr>
        <p:spPr>
          <a:xfrm>
            <a:off x="8610600" y="6356736"/>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p:cSld name="Image slide">
    <p:spTree>
      <p:nvGrpSpPr>
        <p:cNvPr id="19" name="Shape 19"/>
        <p:cNvGrpSpPr/>
        <p:nvPr/>
      </p:nvGrpSpPr>
      <p:grpSpPr>
        <a:xfrm>
          <a:off x="0" y="0"/>
          <a:ext cx="0" cy="0"/>
          <a:chOff x="0" y="0"/>
          <a:chExt cx="0" cy="0"/>
        </a:xfrm>
      </p:grpSpPr>
      <p:sp>
        <p:nvSpPr>
          <p:cNvPr id="20" name="Google Shape;20;g1838801f6da_0_33"/>
          <p:cNvSpPr txBox="1"/>
          <p:nvPr>
            <p:ph type="title"/>
          </p:nvPr>
        </p:nvSpPr>
        <p:spPr>
          <a:xfrm>
            <a:off x="335360" y="260648"/>
            <a:ext cx="9216900" cy="648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g1838801f6da_0_33"/>
          <p:cNvSpPr/>
          <p:nvPr>
            <p:ph idx="2" type="pic"/>
          </p:nvPr>
        </p:nvSpPr>
        <p:spPr>
          <a:xfrm>
            <a:off x="1117470" y="1124744"/>
            <a:ext cx="9408600" cy="42480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7" name="Shape 137"/>
        <p:cNvGrpSpPr/>
        <p:nvPr/>
      </p:nvGrpSpPr>
      <p:grpSpPr>
        <a:xfrm>
          <a:off x="0" y="0"/>
          <a:ext cx="0" cy="0"/>
          <a:chOff x="0" y="0"/>
          <a:chExt cx="0" cy="0"/>
        </a:xfrm>
      </p:grpSpPr>
      <p:sp>
        <p:nvSpPr>
          <p:cNvPr id="138" name="Google Shape;138;g166b30e5503_0_442"/>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166b30e5503_0_442"/>
          <p:cNvSpPr txBox="1"/>
          <p:nvPr>
            <p:ph idx="10" type="dt"/>
          </p:nvPr>
        </p:nvSpPr>
        <p:spPr>
          <a:xfrm>
            <a:off x="838200" y="6356736"/>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g166b30e5503_0_442"/>
          <p:cNvSpPr txBox="1"/>
          <p:nvPr>
            <p:ph idx="11" type="ftr"/>
          </p:nvPr>
        </p:nvSpPr>
        <p:spPr>
          <a:xfrm>
            <a:off x="4038600" y="6356736"/>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g166b30e5503_0_442"/>
          <p:cNvSpPr txBox="1"/>
          <p:nvPr>
            <p:ph idx="12" type="sldNum"/>
          </p:nvPr>
        </p:nvSpPr>
        <p:spPr>
          <a:xfrm>
            <a:off x="8610600" y="6356736"/>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descr="Logo, company name&#10;&#10;Description automatically generated" id="142" name="Google Shape;142;g166b30e5503_0_442"/>
          <p:cNvPicPr preferRelativeResize="0"/>
          <p:nvPr/>
        </p:nvPicPr>
        <p:blipFill rotWithShape="1">
          <a:blip r:embed="rId2">
            <a:alphaModFix/>
          </a:blip>
          <a:srcRect b="0" l="0" r="0" t="0"/>
          <a:stretch/>
        </p:blipFill>
        <p:spPr>
          <a:xfrm>
            <a:off x="10650656" y="5540735"/>
            <a:ext cx="1181126" cy="1181126"/>
          </a:xfrm>
          <a:prstGeom prst="rect">
            <a:avLst/>
          </a:prstGeom>
          <a:noFill/>
          <a:ln>
            <a:noFill/>
          </a:ln>
        </p:spPr>
      </p:pic>
      <p:pic>
        <p:nvPicPr>
          <p:cNvPr descr="A picture containing shape&#10;&#10;Description automatically generated" id="143" name="Google Shape;143;g166b30e5503_0_442"/>
          <p:cNvPicPr preferRelativeResize="0"/>
          <p:nvPr/>
        </p:nvPicPr>
        <p:blipFill rotWithShape="1">
          <a:blip r:embed="rId3">
            <a:alphaModFix/>
          </a:blip>
          <a:srcRect b="0" l="0" r="0" t="0"/>
          <a:stretch/>
        </p:blipFill>
        <p:spPr>
          <a:xfrm>
            <a:off x="6811580" y="5667080"/>
            <a:ext cx="2092772" cy="941128"/>
          </a:xfrm>
          <a:prstGeom prst="rect">
            <a:avLst/>
          </a:prstGeom>
          <a:noFill/>
          <a:ln>
            <a:noFill/>
          </a:ln>
        </p:spPr>
      </p:pic>
      <p:pic>
        <p:nvPicPr>
          <p:cNvPr id="144" name="Google Shape;144;g166b30e5503_0_442"/>
          <p:cNvPicPr preferRelativeResize="0"/>
          <p:nvPr/>
        </p:nvPicPr>
        <p:blipFill rotWithShape="1">
          <a:blip r:embed="rId4">
            <a:alphaModFix/>
          </a:blip>
          <a:srcRect b="0" l="0" r="0" t="0"/>
          <a:stretch/>
        </p:blipFill>
        <p:spPr>
          <a:xfrm>
            <a:off x="8907410" y="5679773"/>
            <a:ext cx="1754041" cy="92843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5" name="Shape 145"/>
        <p:cNvGrpSpPr/>
        <p:nvPr/>
      </p:nvGrpSpPr>
      <p:grpSpPr>
        <a:xfrm>
          <a:off x="0" y="0"/>
          <a:ext cx="0" cy="0"/>
          <a:chOff x="0" y="0"/>
          <a:chExt cx="0" cy="0"/>
        </a:xfrm>
      </p:grpSpPr>
      <p:sp>
        <p:nvSpPr>
          <p:cNvPr id="146" name="Google Shape;146;g166b30e5503_0_45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g166b30e5503_0_450"/>
          <p:cNvSpPr txBox="1"/>
          <p:nvPr>
            <p:ph idx="1" type="body"/>
          </p:nvPr>
        </p:nvSpPr>
        <p:spPr>
          <a:xfrm>
            <a:off x="5183188" y="987426"/>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8" name="Google Shape;148;g166b30e5503_0_45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9" name="Google Shape;149;g166b30e5503_0_450"/>
          <p:cNvSpPr txBox="1"/>
          <p:nvPr>
            <p:ph idx="10" type="dt"/>
          </p:nvPr>
        </p:nvSpPr>
        <p:spPr>
          <a:xfrm>
            <a:off x="838200" y="6356736"/>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g166b30e5503_0_450"/>
          <p:cNvSpPr txBox="1"/>
          <p:nvPr>
            <p:ph idx="11" type="ftr"/>
          </p:nvPr>
        </p:nvSpPr>
        <p:spPr>
          <a:xfrm>
            <a:off x="4038600" y="6356736"/>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g166b30e5503_0_450"/>
          <p:cNvSpPr txBox="1"/>
          <p:nvPr>
            <p:ph idx="12" type="sldNum"/>
          </p:nvPr>
        </p:nvSpPr>
        <p:spPr>
          <a:xfrm>
            <a:off x="8610600" y="6356736"/>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2" name="Shape 152"/>
        <p:cNvGrpSpPr/>
        <p:nvPr/>
      </p:nvGrpSpPr>
      <p:grpSpPr>
        <a:xfrm>
          <a:off x="0" y="0"/>
          <a:ext cx="0" cy="0"/>
          <a:chOff x="0" y="0"/>
          <a:chExt cx="0" cy="0"/>
        </a:xfrm>
      </p:grpSpPr>
      <p:sp>
        <p:nvSpPr>
          <p:cNvPr id="153" name="Google Shape;153;g166b30e5503_0_45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g166b30e5503_0_457"/>
          <p:cNvSpPr/>
          <p:nvPr>
            <p:ph idx="2" type="pic"/>
          </p:nvPr>
        </p:nvSpPr>
        <p:spPr>
          <a:xfrm>
            <a:off x="5183188" y="987426"/>
            <a:ext cx="6172200" cy="4873500"/>
          </a:xfrm>
          <a:prstGeom prst="rect">
            <a:avLst/>
          </a:prstGeom>
          <a:noFill/>
          <a:ln>
            <a:noFill/>
          </a:ln>
        </p:spPr>
      </p:sp>
      <p:sp>
        <p:nvSpPr>
          <p:cNvPr id="155" name="Google Shape;155;g166b30e5503_0_457"/>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6" name="Google Shape;156;g166b30e5503_0_457"/>
          <p:cNvSpPr txBox="1"/>
          <p:nvPr>
            <p:ph idx="10" type="dt"/>
          </p:nvPr>
        </p:nvSpPr>
        <p:spPr>
          <a:xfrm>
            <a:off x="838200" y="6356736"/>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g166b30e5503_0_457"/>
          <p:cNvSpPr txBox="1"/>
          <p:nvPr>
            <p:ph idx="11" type="ftr"/>
          </p:nvPr>
        </p:nvSpPr>
        <p:spPr>
          <a:xfrm>
            <a:off x="4038600" y="6356736"/>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166b30e5503_0_457"/>
          <p:cNvSpPr txBox="1"/>
          <p:nvPr>
            <p:ph idx="12" type="sldNum"/>
          </p:nvPr>
        </p:nvSpPr>
        <p:spPr>
          <a:xfrm>
            <a:off x="8610600" y="6356736"/>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9" name="Shape 159"/>
        <p:cNvGrpSpPr/>
        <p:nvPr/>
      </p:nvGrpSpPr>
      <p:grpSpPr>
        <a:xfrm>
          <a:off x="0" y="0"/>
          <a:ext cx="0" cy="0"/>
          <a:chOff x="0" y="0"/>
          <a:chExt cx="0" cy="0"/>
        </a:xfrm>
      </p:grpSpPr>
      <p:sp>
        <p:nvSpPr>
          <p:cNvPr id="160" name="Google Shape;160;g166b30e5503_0_464"/>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g166b30e5503_0_46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g166b30e5503_0_464"/>
          <p:cNvSpPr txBox="1"/>
          <p:nvPr>
            <p:ph idx="10" type="dt"/>
          </p:nvPr>
        </p:nvSpPr>
        <p:spPr>
          <a:xfrm>
            <a:off x="838200" y="6356736"/>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g166b30e5503_0_464"/>
          <p:cNvSpPr txBox="1"/>
          <p:nvPr>
            <p:ph idx="11" type="ftr"/>
          </p:nvPr>
        </p:nvSpPr>
        <p:spPr>
          <a:xfrm>
            <a:off x="4038600" y="6356736"/>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g166b30e5503_0_464"/>
          <p:cNvSpPr txBox="1"/>
          <p:nvPr>
            <p:ph idx="12" type="sldNum"/>
          </p:nvPr>
        </p:nvSpPr>
        <p:spPr>
          <a:xfrm>
            <a:off x="8610600" y="6356736"/>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descr="Logo, company name&#10;&#10;Description automatically generated" id="165" name="Google Shape;165;g166b30e5503_0_464"/>
          <p:cNvPicPr preferRelativeResize="0"/>
          <p:nvPr/>
        </p:nvPicPr>
        <p:blipFill rotWithShape="1">
          <a:blip r:embed="rId2">
            <a:alphaModFix/>
          </a:blip>
          <a:srcRect b="0" l="0" r="0" t="0"/>
          <a:stretch/>
        </p:blipFill>
        <p:spPr>
          <a:xfrm>
            <a:off x="10650656" y="5540735"/>
            <a:ext cx="1181126" cy="1181126"/>
          </a:xfrm>
          <a:prstGeom prst="rect">
            <a:avLst/>
          </a:prstGeom>
          <a:noFill/>
          <a:ln>
            <a:noFill/>
          </a:ln>
        </p:spPr>
      </p:pic>
      <p:pic>
        <p:nvPicPr>
          <p:cNvPr descr="A picture containing shape&#10;&#10;Description automatically generated" id="166" name="Google Shape;166;g166b30e5503_0_464"/>
          <p:cNvPicPr preferRelativeResize="0"/>
          <p:nvPr/>
        </p:nvPicPr>
        <p:blipFill rotWithShape="1">
          <a:blip r:embed="rId3">
            <a:alphaModFix/>
          </a:blip>
          <a:srcRect b="0" l="0" r="0" t="0"/>
          <a:stretch/>
        </p:blipFill>
        <p:spPr>
          <a:xfrm>
            <a:off x="6811580" y="5667080"/>
            <a:ext cx="2092772" cy="941128"/>
          </a:xfrm>
          <a:prstGeom prst="rect">
            <a:avLst/>
          </a:prstGeom>
          <a:noFill/>
          <a:ln>
            <a:noFill/>
          </a:ln>
        </p:spPr>
      </p:pic>
      <p:pic>
        <p:nvPicPr>
          <p:cNvPr id="167" name="Google Shape;167;g166b30e5503_0_464"/>
          <p:cNvPicPr preferRelativeResize="0"/>
          <p:nvPr/>
        </p:nvPicPr>
        <p:blipFill rotWithShape="1">
          <a:blip r:embed="rId4">
            <a:alphaModFix/>
          </a:blip>
          <a:srcRect b="0" l="0" r="0" t="0"/>
          <a:stretch/>
        </p:blipFill>
        <p:spPr>
          <a:xfrm>
            <a:off x="8907410" y="5679773"/>
            <a:ext cx="1754041" cy="92843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8" name="Shape 168"/>
        <p:cNvGrpSpPr/>
        <p:nvPr/>
      </p:nvGrpSpPr>
      <p:grpSpPr>
        <a:xfrm>
          <a:off x="0" y="0"/>
          <a:ext cx="0" cy="0"/>
          <a:chOff x="0" y="0"/>
          <a:chExt cx="0" cy="0"/>
        </a:xfrm>
      </p:grpSpPr>
      <p:sp>
        <p:nvSpPr>
          <p:cNvPr id="169" name="Google Shape;169;g166b30e5503_0_473"/>
          <p:cNvSpPr txBox="1"/>
          <p:nvPr>
            <p:ph type="title"/>
          </p:nvPr>
        </p:nvSpPr>
        <p:spPr>
          <a:xfrm rot="5400000">
            <a:off x="7133402"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g166b30e5503_0_473"/>
          <p:cNvSpPr txBox="1"/>
          <p:nvPr>
            <p:ph idx="1" type="body"/>
          </p:nvPr>
        </p:nvSpPr>
        <p:spPr>
          <a:xfrm rot="5400000">
            <a:off x="1799403"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g166b30e5503_0_473"/>
          <p:cNvSpPr txBox="1"/>
          <p:nvPr>
            <p:ph idx="10" type="dt"/>
          </p:nvPr>
        </p:nvSpPr>
        <p:spPr>
          <a:xfrm>
            <a:off x="838200" y="6356736"/>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g166b30e5503_0_473"/>
          <p:cNvSpPr txBox="1"/>
          <p:nvPr>
            <p:ph idx="11" type="ftr"/>
          </p:nvPr>
        </p:nvSpPr>
        <p:spPr>
          <a:xfrm>
            <a:off x="4038600" y="6356736"/>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g166b30e5503_0_473"/>
          <p:cNvSpPr txBox="1"/>
          <p:nvPr>
            <p:ph idx="12" type="sldNum"/>
          </p:nvPr>
        </p:nvSpPr>
        <p:spPr>
          <a:xfrm>
            <a:off x="8610600" y="6356736"/>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 name="Shape 33"/>
        <p:cNvGrpSpPr/>
        <p:nvPr/>
      </p:nvGrpSpPr>
      <p:grpSpPr>
        <a:xfrm>
          <a:off x="0" y="0"/>
          <a:ext cx="0" cy="0"/>
          <a:chOff x="0" y="0"/>
          <a:chExt cx="0" cy="0"/>
        </a:xfrm>
      </p:grpSpPr>
      <p:sp>
        <p:nvSpPr>
          <p:cNvPr id="34" name="Google Shape;34;p1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 name="Google Shape;36;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1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2" name="Google Shape;4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 name="Shape 52"/>
        <p:cNvGrpSpPr/>
        <p:nvPr/>
      </p:nvGrpSpPr>
      <p:grpSpPr>
        <a:xfrm>
          <a:off x="0" y="0"/>
          <a:ext cx="0" cy="0"/>
          <a:chOff x="0" y="0"/>
          <a:chExt cx="0" cy="0"/>
        </a:xfrm>
      </p:grpSpPr>
      <p:sp>
        <p:nvSpPr>
          <p:cNvPr id="53" name="Google Shape;53;p1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1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1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4" name="Google Shape;64;p1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g166b30e5503_0_395"/>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9" name="Google Shape;89;g166b30e5503_0_39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 name="Google Shape;90;g166b30e5503_0_395"/>
          <p:cNvSpPr txBox="1"/>
          <p:nvPr>
            <p:ph idx="10" type="dt"/>
          </p:nvPr>
        </p:nvSpPr>
        <p:spPr>
          <a:xfrm>
            <a:off x="838200" y="6356736"/>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1" name="Google Shape;91;g166b30e5503_0_395"/>
          <p:cNvSpPr txBox="1"/>
          <p:nvPr>
            <p:ph idx="11" type="ftr"/>
          </p:nvPr>
        </p:nvSpPr>
        <p:spPr>
          <a:xfrm>
            <a:off x="4038600" y="6356736"/>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2" name="Google Shape;92;g166b30e5503_0_395"/>
          <p:cNvSpPr txBox="1"/>
          <p:nvPr>
            <p:ph idx="12" type="sldNum"/>
          </p:nvPr>
        </p:nvSpPr>
        <p:spPr>
          <a:xfrm>
            <a:off x="8610600" y="6356736"/>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22.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hyperlink" Target="https://youtu.be/oal00E1sKZ8" TargetMode="External"/><Relationship Id="rId4" Type="http://schemas.openxmlformats.org/officeDocument/2006/relationships/image" Target="../media/image33.jpg"/><Relationship Id="rId5" Type="http://schemas.openxmlformats.org/officeDocument/2006/relationships/image" Target="../media/image29.png"/><Relationship Id="rId6"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7.jp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41.png"/><Relationship Id="rId5" Type="http://schemas.openxmlformats.org/officeDocument/2006/relationships/image" Target="../media/image34.png"/><Relationship Id="rId6" Type="http://schemas.openxmlformats.org/officeDocument/2006/relationships/image" Target="../media/image39.png"/></Relationships>
</file>

<file path=ppt/slides/_rels/slide18.xml.rels><?xml version="1.0" encoding="UTF-8" standalone="yes"?><Relationships xmlns="http://schemas.openxmlformats.org/package/2006/relationships"><Relationship Id="rId10"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forumcentral.org.uk/wp-content/uploads/2022/03/TS_Digital_Development_011221_DRAFT.pdf" TargetMode="External"/><Relationship Id="rId4" Type="http://schemas.openxmlformats.org/officeDocument/2006/relationships/hyperlink" Target="https://forumcentral.org.uk/community-and-third-sector-needs-from-digital-transformation/" TargetMode="External"/><Relationship Id="rId9" Type="http://schemas.openxmlformats.org/officeDocument/2006/relationships/image" Target="../media/image5.png"/><Relationship Id="rId5" Type="http://schemas.openxmlformats.org/officeDocument/2006/relationships/hyperlink" Target="https://forumcentral.org.uk/wp-content/uploads/2022/10/TSVP-Project-Summary-Report-Aug-2022_Version-1.5_FINAL-DRAFT.pdf" TargetMode="External"/><Relationship Id="rId6" Type="http://schemas.openxmlformats.org/officeDocument/2006/relationships/hyperlink" Target="https://www.healthwatch.co.uk/reports-library/digitising-leeds-risks-and-opportunities-reducing-health-inequalities-leeds" TargetMode="External"/><Relationship Id="rId7" Type="http://schemas.openxmlformats.org/officeDocument/2006/relationships/image" Target="../media/image35.png"/><Relationship Id="rId8"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youtube.com/watch?v=M-iEwiqOShE" TargetMode="Externa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0.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9.jpg"/><Relationship Id="rId5" Type="http://schemas.openxmlformats.org/officeDocument/2006/relationships/image" Target="../media/image17.png"/><Relationship Id="rId6"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s://view.officeapps.live.com/op/view.aspx?src=https%3A%2F%2Fforumcentral.org.uk%2Fwp-content%2Fuploads%2F2022%2F11%2FPresentation2.pptx&amp;wdOrigin=BROWSELINK" TargetMode="External"/><Relationship Id="rId4" Type="http://schemas.openxmlformats.org/officeDocument/2006/relationships/hyperlink" Target="https://www.wypartnership.co.uk/our-priorities/harnessing-power-communities/research-and-reports" TargetMode="External"/><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hyperlink" Target="https://view.officeapps.live.com/op/view.aspx?src=https%3A%2F%2Fforumcentral.org.uk%2Fwp-content%2Fuploads%2F2022%2F11%2FPresentation2.pptx&amp;wdOrigin=BROWSELINK" TargetMode="External"/><Relationship Id="rId8"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hyperlink" Target="https://www.longtermplan.nhs.uk/" TargetMode="External"/><Relationship Id="rId4" Type="http://schemas.openxmlformats.org/officeDocument/2006/relationships/hyperlink" Target="https://www.england.nhs.uk/five-year-forward-view/" TargetMode="External"/><Relationship Id="rId5" Type="http://schemas.openxmlformats.org/officeDocument/2006/relationships/hyperlink" Target="https://www.instituteofhealthequity.org/resources-reports/marmot-review-10-years-on"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g11e5c521928_1_11"/>
          <p:cNvPicPr preferRelativeResize="0"/>
          <p:nvPr/>
        </p:nvPicPr>
        <p:blipFill rotWithShape="1">
          <a:blip r:embed="rId3">
            <a:alphaModFix/>
          </a:blip>
          <a:srcRect b="0" l="0" r="0" t="0"/>
          <a:stretch/>
        </p:blipFill>
        <p:spPr>
          <a:xfrm>
            <a:off x="152400" y="152400"/>
            <a:ext cx="11800850" cy="6637975"/>
          </a:xfrm>
          <a:prstGeom prst="rect">
            <a:avLst/>
          </a:prstGeom>
          <a:noFill/>
          <a:ln>
            <a:noFill/>
          </a:ln>
        </p:spPr>
      </p:pic>
      <p:sp>
        <p:nvSpPr>
          <p:cNvPr id="180" name="Google Shape;180;g11e5c521928_1_11"/>
          <p:cNvSpPr txBox="1"/>
          <p:nvPr/>
        </p:nvSpPr>
        <p:spPr>
          <a:xfrm>
            <a:off x="6793550" y="568900"/>
            <a:ext cx="5159700" cy="276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rgbClr val="000000"/>
                </a:solidFill>
                <a:latin typeface="Verdana"/>
                <a:ea typeface="Verdana"/>
                <a:cs typeface="Verdana"/>
                <a:sym typeface="Verdana"/>
              </a:rPr>
              <a:t>Digital Leaders: Our Time is Now </a:t>
            </a:r>
            <a:r>
              <a:rPr b="1" i="0" lang="en-GB" sz="2450" u="none" cap="none" strike="noStrike">
                <a:solidFill>
                  <a:srgbClr val="1F1F1F"/>
                </a:solidFill>
                <a:highlight>
                  <a:srgbClr val="FFFFFF"/>
                </a:highlight>
                <a:latin typeface="Roboto"/>
                <a:ea typeface="Roboto"/>
                <a:cs typeface="Roboto"/>
                <a:sym typeface="Roboto"/>
              </a:rPr>
              <a:t>Presentation for Northern and Yorkshire Directors of Informatics Forum</a:t>
            </a:r>
            <a:endParaRPr b="0" i="0" sz="3700" u="none" cap="none" strike="noStrike">
              <a:solidFill>
                <a:srgbClr val="000000"/>
              </a:solidFill>
              <a:latin typeface="Verdana"/>
              <a:ea typeface="Verdana"/>
              <a:cs typeface="Verdana"/>
              <a:sym typeface="Verdana"/>
            </a:endParaRPr>
          </a:p>
          <a:p>
            <a:pPr indent="0" lvl="0" marL="0" marR="0" rtl="0" algn="r">
              <a:lnSpc>
                <a:spcPct val="100000"/>
              </a:lnSpc>
              <a:spcBef>
                <a:spcPts val="0"/>
              </a:spcBef>
              <a:spcAft>
                <a:spcPts val="0"/>
              </a:spcAft>
              <a:buClr>
                <a:srgbClr val="000000"/>
              </a:buClr>
              <a:buSzPts val="2000"/>
              <a:buFont typeface="Arial"/>
              <a:buNone/>
            </a:pPr>
            <a:r>
              <a:rPr b="1" i="0" lang="en-GB" sz="2000" u="none" cap="none" strike="noStrike">
                <a:solidFill>
                  <a:srgbClr val="000000"/>
                </a:solidFill>
                <a:latin typeface="Verdana"/>
                <a:ea typeface="Verdana"/>
                <a:cs typeface="Verdana"/>
                <a:sym typeface="Verdana"/>
              </a:rPr>
              <a:t>19th Nov 2022</a:t>
            </a:r>
            <a:endParaRPr b="1" i="0" sz="2000" u="none" cap="none" strike="noStrike">
              <a:solidFill>
                <a:srgbClr val="000000"/>
              </a:solidFill>
              <a:latin typeface="Verdana"/>
              <a:ea typeface="Verdana"/>
              <a:cs typeface="Verdana"/>
              <a:sym typeface="Verdana"/>
            </a:endParaRPr>
          </a:p>
        </p:txBody>
      </p:sp>
      <p:sp>
        <p:nvSpPr>
          <p:cNvPr id="181" name="Google Shape;181;g11e5c521928_1_11"/>
          <p:cNvSpPr txBox="1"/>
          <p:nvPr/>
        </p:nvSpPr>
        <p:spPr>
          <a:xfrm>
            <a:off x="7103650" y="3694500"/>
            <a:ext cx="4536900" cy="93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GB" sz="2450">
                <a:solidFill>
                  <a:srgbClr val="1F1F1F"/>
                </a:solidFill>
                <a:highlight>
                  <a:srgbClr val="FFFFFF"/>
                </a:highlight>
                <a:latin typeface="Roboto"/>
                <a:ea typeface="Roboto"/>
                <a:cs typeface="Roboto"/>
                <a:sym typeface="Roboto"/>
              </a:rPr>
              <a:t>@pipgoff pip.goff@forumcentral.org.uk</a:t>
            </a:r>
            <a:endParaRPr sz="2450">
              <a:solidFill>
                <a:srgbClr val="1F1F1F"/>
              </a:solidFill>
              <a:highlight>
                <a:srgbClr val="FFFFFF"/>
              </a:highlight>
              <a:latin typeface="Roboto"/>
              <a:ea typeface="Roboto"/>
              <a:cs typeface="Roboto"/>
              <a:sym typeface="Roboto"/>
            </a:endParaRPr>
          </a:p>
        </p:txBody>
      </p:sp>
      <p:pic>
        <p:nvPicPr>
          <p:cNvPr id="182" name="Google Shape;182;g11e5c521928_1_11"/>
          <p:cNvPicPr preferRelativeResize="0"/>
          <p:nvPr/>
        </p:nvPicPr>
        <p:blipFill>
          <a:blip r:embed="rId4">
            <a:alphaModFix/>
          </a:blip>
          <a:stretch>
            <a:fillRect/>
          </a:stretch>
        </p:blipFill>
        <p:spPr>
          <a:xfrm>
            <a:off x="9286575" y="4866711"/>
            <a:ext cx="2353950" cy="1575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838801f6da_0_616"/>
          <p:cNvSpPr txBox="1"/>
          <p:nvPr>
            <p:ph idx="1" type="body"/>
          </p:nvPr>
        </p:nvSpPr>
        <p:spPr>
          <a:xfrm>
            <a:off x="11576600" y="2008575"/>
            <a:ext cx="49944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t/>
            </a:r>
            <a:endParaRPr/>
          </a:p>
          <a:p>
            <a:pPr indent="0" lvl="0" marL="0" rtl="0" algn="l">
              <a:lnSpc>
                <a:spcPct val="90000"/>
              </a:lnSpc>
              <a:spcBef>
                <a:spcPts val="1000"/>
              </a:spcBef>
              <a:spcAft>
                <a:spcPts val="0"/>
              </a:spcAft>
              <a:buSzPts val="1800"/>
              <a:buNone/>
            </a:pPr>
            <a:r>
              <a:t/>
            </a:r>
            <a:endParaRPr/>
          </a:p>
          <a:p>
            <a:pPr indent="-228600" lvl="0" marL="457200" rtl="0" algn="l">
              <a:lnSpc>
                <a:spcPct val="90000"/>
              </a:lnSpc>
              <a:spcBef>
                <a:spcPts val="1000"/>
              </a:spcBef>
              <a:spcAft>
                <a:spcPts val="0"/>
              </a:spcAft>
              <a:buClr>
                <a:schemeClr val="dk1"/>
              </a:buClr>
              <a:buSzPts val="1800"/>
              <a:buNone/>
            </a:pPr>
            <a:r>
              <a:t/>
            </a:r>
            <a:endParaRPr/>
          </a:p>
        </p:txBody>
      </p:sp>
      <p:pic>
        <p:nvPicPr>
          <p:cNvPr id="284" name="Google Shape;284;g1838801f6da_0_616"/>
          <p:cNvPicPr preferRelativeResize="0"/>
          <p:nvPr/>
        </p:nvPicPr>
        <p:blipFill rotWithShape="1">
          <a:blip r:embed="rId3">
            <a:alphaModFix/>
          </a:blip>
          <a:srcRect b="0" l="0" r="36552" t="0"/>
          <a:stretch/>
        </p:blipFill>
        <p:spPr>
          <a:xfrm>
            <a:off x="198000" y="308474"/>
            <a:ext cx="4212000" cy="3697350"/>
          </a:xfrm>
          <a:prstGeom prst="rect">
            <a:avLst/>
          </a:prstGeom>
          <a:noFill/>
          <a:ln>
            <a:noFill/>
          </a:ln>
        </p:spPr>
      </p:pic>
      <p:pic>
        <p:nvPicPr>
          <p:cNvPr id="285" name="Google Shape;285;g1838801f6da_0_616"/>
          <p:cNvPicPr preferRelativeResize="0"/>
          <p:nvPr/>
        </p:nvPicPr>
        <p:blipFill rotWithShape="1">
          <a:blip r:embed="rId4">
            <a:alphaModFix/>
          </a:blip>
          <a:srcRect b="0" l="34209" r="0" t="0"/>
          <a:stretch/>
        </p:blipFill>
        <p:spPr>
          <a:xfrm>
            <a:off x="4674800" y="308475"/>
            <a:ext cx="7285551" cy="6549525"/>
          </a:xfrm>
          <a:prstGeom prst="rect">
            <a:avLst/>
          </a:prstGeom>
          <a:noFill/>
          <a:ln>
            <a:noFill/>
          </a:ln>
        </p:spPr>
      </p:pic>
      <p:pic>
        <p:nvPicPr>
          <p:cNvPr id="286" name="Google Shape;286;g1838801f6da_0_616"/>
          <p:cNvPicPr preferRelativeResize="0"/>
          <p:nvPr/>
        </p:nvPicPr>
        <p:blipFill>
          <a:blip r:embed="rId5">
            <a:alphaModFix/>
          </a:blip>
          <a:stretch>
            <a:fillRect/>
          </a:stretch>
        </p:blipFill>
        <p:spPr>
          <a:xfrm>
            <a:off x="198000" y="3961425"/>
            <a:ext cx="4392000" cy="2855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183d821f3f4_0_305"/>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GB"/>
              <a:t>Embedded across all parts of the system</a:t>
            </a:r>
            <a:endParaRPr/>
          </a:p>
        </p:txBody>
      </p:sp>
      <p:pic>
        <p:nvPicPr>
          <p:cNvPr id="293" name="Google Shape;293;g183d821f3f4_0_305"/>
          <p:cNvPicPr preferRelativeResize="0"/>
          <p:nvPr/>
        </p:nvPicPr>
        <p:blipFill rotWithShape="1">
          <a:blip r:embed="rId3">
            <a:alphaModFix/>
          </a:blip>
          <a:srcRect b="0" l="0" r="0" t="0"/>
          <a:stretch/>
        </p:blipFill>
        <p:spPr>
          <a:xfrm>
            <a:off x="4280737" y="1773625"/>
            <a:ext cx="7668788" cy="4878950"/>
          </a:xfrm>
          <a:prstGeom prst="rect">
            <a:avLst/>
          </a:prstGeom>
          <a:noFill/>
          <a:ln>
            <a:noFill/>
          </a:ln>
        </p:spPr>
      </p:pic>
      <p:sp>
        <p:nvSpPr>
          <p:cNvPr id="294" name="Google Shape;294;g183d821f3f4_0_305"/>
          <p:cNvSpPr txBox="1"/>
          <p:nvPr/>
        </p:nvSpPr>
        <p:spPr>
          <a:xfrm>
            <a:off x="477575" y="1495400"/>
            <a:ext cx="3947100" cy="51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solidFill>
                  <a:schemeClr val="dk1"/>
                </a:solidFill>
                <a:latin typeface="Verdana"/>
                <a:ea typeface="Verdana"/>
                <a:cs typeface="Verdana"/>
                <a:sym typeface="Verdana"/>
              </a:rPr>
              <a:t>Forum Central staff and/or third sectors reps are involved at all levels of the Leeds and W Yorkshire ICB.</a:t>
            </a:r>
            <a:endParaRPr sz="1900">
              <a:solidFill>
                <a:schemeClr val="dk1"/>
              </a:solidFill>
              <a:latin typeface="Verdana"/>
              <a:ea typeface="Verdana"/>
              <a:cs typeface="Verdana"/>
              <a:sym typeface="Verdana"/>
            </a:endParaRPr>
          </a:p>
          <a:p>
            <a:pPr indent="0" lvl="0" marL="0" rtl="0" algn="l">
              <a:spcBef>
                <a:spcPts val="0"/>
              </a:spcBef>
              <a:spcAft>
                <a:spcPts val="0"/>
              </a:spcAft>
              <a:buNone/>
            </a:pPr>
            <a:r>
              <a:t/>
            </a:r>
            <a:endParaRPr sz="1900">
              <a:solidFill>
                <a:schemeClr val="dk1"/>
              </a:solidFill>
              <a:latin typeface="Verdana"/>
              <a:ea typeface="Verdana"/>
              <a:cs typeface="Verdana"/>
              <a:sym typeface="Verdana"/>
            </a:endParaRPr>
          </a:p>
          <a:p>
            <a:pPr indent="0" lvl="0" marL="0" rtl="0" algn="l">
              <a:spcBef>
                <a:spcPts val="0"/>
              </a:spcBef>
              <a:spcAft>
                <a:spcPts val="0"/>
              </a:spcAft>
              <a:buNone/>
            </a:pPr>
            <a:r>
              <a:rPr lang="en-GB" sz="1900">
                <a:solidFill>
                  <a:schemeClr val="dk1"/>
                </a:solidFill>
                <a:latin typeface="Verdana"/>
                <a:ea typeface="Verdana"/>
                <a:cs typeface="Verdana"/>
                <a:sym typeface="Verdana"/>
              </a:rPr>
              <a:t>The Leeds Health &amp; Care Partnership is working hard to support third sector integration through collaborative working on:</a:t>
            </a:r>
            <a:endParaRPr sz="1900">
              <a:solidFill>
                <a:schemeClr val="dk1"/>
              </a:solidFill>
              <a:latin typeface="Verdana"/>
              <a:ea typeface="Verdana"/>
              <a:cs typeface="Verdana"/>
              <a:sym typeface="Verdana"/>
            </a:endParaRPr>
          </a:p>
          <a:p>
            <a:pPr indent="0" lvl="0" marL="0" rtl="0" algn="l">
              <a:spcBef>
                <a:spcPts val="0"/>
              </a:spcBef>
              <a:spcAft>
                <a:spcPts val="0"/>
              </a:spcAft>
              <a:buNone/>
            </a:pPr>
            <a:r>
              <a:t/>
            </a:r>
            <a:endParaRPr sz="1900">
              <a:solidFill>
                <a:schemeClr val="dk1"/>
              </a:solidFill>
              <a:latin typeface="Verdana"/>
              <a:ea typeface="Verdana"/>
              <a:cs typeface="Verdana"/>
              <a:sym typeface="Verdana"/>
            </a:endParaRPr>
          </a:p>
          <a:p>
            <a:pPr indent="-349250" lvl="0" marL="457200" rtl="0" algn="l">
              <a:spcBef>
                <a:spcPts val="0"/>
              </a:spcBef>
              <a:spcAft>
                <a:spcPts val="0"/>
              </a:spcAft>
              <a:buClr>
                <a:schemeClr val="dk1"/>
              </a:buClr>
              <a:buSzPts val="1900"/>
              <a:buFont typeface="Verdana"/>
              <a:buChar char="●"/>
            </a:pPr>
            <a:r>
              <a:rPr lang="en-GB" sz="1900">
                <a:solidFill>
                  <a:schemeClr val="dk1"/>
                </a:solidFill>
                <a:latin typeface="Verdana"/>
                <a:ea typeface="Verdana"/>
                <a:cs typeface="Verdana"/>
                <a:sym typeface="Verdana"/>
              </a:rPr>
              <a:t>Population Health Management </a:t>
            </a:r>
            <a:endParaRPr sz="1900">
              <a:solidFill>
                <a:schemeClr val="dk1"/>
              </a:solidFill>
              <a:latin typeface="Verdana"/>
              <a:ea typeface="Verdana"/>
              <a:cs typeface="Verdana"/>
              <a:sym typeface="Verdana"/>
            </a:endParaRPr>
          </a:p>
          <a:p>
            <a:pPr indent="-349250" lvl="0" marL="457200" rtl="0" algn="l">
              <a:spcBef>
                <a:spcPts val="0"/>
              </a:spcBef>
              <a:spcAft>
                <a:spcPts val="0"/>
              </a:spcAft>
              <a:buClr>
                <a:schemeClr val="dk1"/>
              </a:buClr>
              <a:buSzPts val="1900"/>
              <a:buFont typeface="Verdana"/>
              <a:buChar char="●"/>
            </a:pPr>
            <a:r>
              <a:rPr lang="en-GB" sz="1900">
                <a:solidFill>
                  <a:schemeClr val="dk1"/>
                </a:solidFill>
                <a:latin typeface="Verdana"/>
                <a:ea typeface="Verdana"/>
                <a:cs typeface="Verdana"/>
                <a:sym typeface="Verdana"/>
              </a:rPr>
              <a:t>Governance</a:t>
            </a:r>
            <a:endParaRPr sz="1900">
              <a:solidFill>
                <a:schemeClr val="dk1"/>
              </a:solidFill>
              <a:latin typeface="Verdana"/>
              <a:ea typeface="Verdana"/>
              <a:cs typeface="Verdana"/>
              <a:sym typeface="Verdana"/>
            </a:endParaRPr>
          </a:p>
          <a:p>
            <a:pPr indent="-349250" lvl="0" marL="457200" rtl="0" algn="l">
              <a:spcBef>
                <a:spcPts val="0"/>
              </a:spcBef>
              <a:spcAft>
                <a:spcPts val="0"/>
              </a:spcAft>
              <a:buClr>
                <a:schemeClr val="dk1"/>
              </a:buClr>
              <a:buSzPts val="1900"/>
              <a:buFont typeface="Verdana"/>
              <a:buChar char="●"/>
            </a:pPr>
            <a:r>
              <a:rPr lang="en-GB" sz="1900">
                <a:solidFill>
                  <a:schemeClr val="dk1"/>
                </a:solidFill>
                <a:latin typeface="Verdana"/>
                <a:ea typeface="Verdana"/>
                <a:cs typeface="Verdana"/>
                <a:sym typeface="Verdana"/>
              </a:rPr>
              <a:t>Workforce</a:t>
            </a:r>
            <a:endParaRPr sz="1900">
              <a:solidFill>
                <a:schemeClr val="dk1"/>
              </a:solidFill>
              <a:latin typeface="Verdana"/>
              <a:ea typeface="Verdana"/>
              <a:cs typeface="Verdana"/>
              <a:sym typeface="Verdana"/>
            </a:endParaRPr>
          </a:p>
          <a:p>
            <a:pPr indent="-349250" lvl="0" marL="457200" rtl="0" algn="l">
              <a:spcBef>
                <a:spcPts val="0"/>
              </a:spcBef>
              <a:spcAft>
                <a:spcPts val="0"/>
              </a:spcAft>
              <a:buClr>
                <a:schemeClr val="dk1"/>
              </a:buClr>
              <a:buSzPts val="1900"/>
              <a:buFont typeface="Verdana"/>
              <a:buChar char="●"/>
            </a:pPr>
            <a:r>
              <a:rPr lang="en-GB" sz="1900">
                <a:solidFill>
                  <a:schemeClr val="dk1"/>
                </a:solidFill>
                <a:latin typeface="Verdana"/>
                <a:ea typeface="Verdana"/>
                <a:cs typeface="Verdana"/>
                <a:sym typeface="Verdana"/>
              </a:rPr>
              <a:t>Estates</a:t>
            </a:r>
            <a:endParaRPr sz="1900">
              <a:solidFill>
                <a:schemeClr val="dk1"/>
              </a:solidFill>
              <a:latin typeface="Verdana"/>
              <a:ea typeface="Verdana"/>
              <a:cs typeface="Verdana"/>
              <a:sym typeface="Verdana"/>
            </a:endParaRPr>
          </a:p>
          <a:p>
            <a:pPr indent="-349250" lvl="0" marL="457200" rtl="0" algn="l">
              <a:spcBef>
                <a:spcPts val="0"/>
              </a:spcBef>
              <a:spcAft>
                <a:spcPts val="0"/>
              </a:spcAft>
              <a:buClr>
                <a:schemeClr val="dk1"/>
              </a:buClr>
              <a:buSzPts val="1900"/>
              <a:buFont typeface="Verdana"/>
              <a:buChar char="●"/>
            </a:pPr>
            <a:r>
              <a:rPr lang="en-GB" sz="1900">
                <a:solidFill>
                  <a:schemeClr val="dk1"/>
                </a:solidFill>
                <a:latin typeface="Verdana"/>
                <a:ea typeface="Verdana"/>
                <a:cs typeface="Verdana"/>
                <a:sym typeface="Verdana"/>
              </a:rPr>
              <a:t>Digital </a:t>
            </a: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Verdana"/>
              <a:buNone/>
            </a:pPr>
            <a:r>
              <a:rPr b="1" lang="en-GB" sz="3600">
                <a:latin typeface="Verdana"/>
                <a:ea typeface="Verdana"/>
                <a:cs typeface="Verdana"/>
                <a:sym typeface="Verdana"/>
              </a:rPr>
              <a:t>How this fits with the city plan</a:t>
            </a:r>
            <a:endParaRPr/>
          </a:p>
        </p:txBody>
      </p:sp>
      <p:grpSp>
        <p:nvGrpSpPr>
          <p:cNvPr id="300" name="Google Shape;300;p3"/>
          <p:cNvGrpSpPr/>
          <p:nvPr/>
        </p:nvGrpSpPr>
        <p:grpSpPr>
          <a:xfrm>
            <a:off x="1610004" y="1623711"/>
            <a:ext cx="3421490" cy="3171173"/>
            <a:chOff x="218130" y="26686"/>
            <a:chExt cx="3421490" cy="3171173"/>
          </a:xfrm>
        </p:grpSpPr>
        <p:sp>
          <p:nvSpPr>
            <p:cNvPr id="301" name="Google Shape;301;p3"/>
            <p:cNvSpPr/>
            <p:nvPr/>
          </p:nvSpPr>
          <p:spPr>
            <a:xfrm>
              <a:off x="218130" y="26686"/>
              <a:ext cx="1902414" cy="1902386"/>
            </a:xfrm>
            <a:prstGeom prst="ellipse">
              <a:avLst/>
            </a:prstGeom>
            <a:solidFill>
              <a:srgbClr val="4372C3">
                <a:alpha val="49019"/>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3"/>
            <p:cNvSpPr txBox="1"/>
            <p:nvPr/>
          </p:nvSpPr>
          <p:spPr>
            <a:xfrm>
              <a:off x="496732" y="305284"/>
              <a:ext cx="1345210" cy="1345190"/>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chemeClr val="dk1"/>
                </a:buClr>
                <a:buSzPts val="2500"/>
                <a:buFont typeface="Verdana"/>
                <a:buNone/>
              </a:pPr>
              <a:r>
                <a:rPr b="0" i="0" lang="en-GB" sz="2500" u="none" cap="none" strike="noStrike">
                  <a:solidFill>
                    <a:schemeClr val="dk1"/>
                  </a:solidFill>
                  <a:latin typeface="Verdana"/>
                  <a:ea typeface="Verdana"/>
                  <a:cs typeface="Verdana"/>
                  <a:sym typeface="Verdana"/>
                </a:rPr>
                <a:t>LCC</a:t>
              </a:r>
              <a:endParaRPr b="0" i="0" sz="1400" u="none" cap="none" strike="noStrike">
                <a:solidFill>
                  <a:srgbClr val="000000"/>
                </a:solidFill>
                <a:latin typeface="Arial"/>
                <a:ea typeface="Arial"/>
                <a:cs typeface="Arial"/>
                <a:sym typeface="Arial"/>
              </a:endParaRPr>
            </a:p>
          </p:txBody>
        </p:sp>
        <p:sp>
          <p:nvSpPr>
            <p:cNvPr id="303" name="Google Shape;303;p3"/>
            <p:cNvSpPr/>
            <p:nvPr/>
          </p:nvSpPr>
          <p:spPr>
            <a:xfrm>
              <a:off x="979189" y="1295473"/>
              <a:ext cx="1902414" cy="1902386"/>
            </a:xfrm>
            <a:prstGeom prst="ellipse">
              <a:avLst/>
            </a:prstGeom>
            <a:solidFill>
              <a:srgbClr val="4372C3">
                <a:alpha val="49019"/>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3"/>
            <p:cNvSpPr txBox="1"/>
            <p:nvPr/>
          </p:nvSpPr>
          <p:spPr>
            <a:xfrm>
              <a:off x="1257791" y="1574071"/>
              <a:ext cx="1345210" cy="1345190"/>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rgbClr val="000000"/>
                </a:buClr>
                <a:buSzPts val="2500"/>
                <a:buFont typeface="Verdana"/>
                <a:buNone/>
              </a:pPr>
              <a:r>
                <a:rPr b="0" i="0" lang="en-GB" sz="2500" u="none" cap="none" strike="noStrike">
                  <a:solidFill>
                    <a:srgbClr val="000000"/>
                  </a:solidFill>
                  <a:latin typeface="Verdana"/>
                  <a:ea typeface="Verdana"/>
                  <a:cs typeface="Verdana"/>
                  <a:sym typeface="Verdana"/>
                </a:rPr>
                <a:t>Third Sector</a:t>
              </a:r>
              <a:endParaRPr b="0" i="0" sz="1400" u="none" cap="none" strike="noStrike">
                <a:solidFill>
                  <a:srgbClr val="000000"/>
                </a:solidFill>
                <a:latin typeface="Arial"/>
                <a:ea typeface="Arial"/>
                <a:cs typeface="Arial"/>
                <a:sym typeface="Arial"/>
              </a:endParaRPr>
            </a:p>
          </p:txBody>
        </p:sp>
        <p:sp>
          <p:nvSpPr>
            <p:cNvPr id="305" name="Google Shape;305;p3"/>
            <p:cNvSpPr/>
            <p:nvPr/>
          </p:nvSpPr>
          <p:spPr>
            <a:xfrm>
              <a:off x="1737206" y="28227"/>
              <a:ext cx="1902414" cy="1902386"/>
            </a:xfrm>
            <a:prstGeom prst="ellipse">
              <a:avLst/>
            </a:prstGeom>
            <a:solidFill>
              <a:srgbClr val="4372C3">
                <a:alpha val="49019"/>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3"/>
            <p:cNvSpPr txBox="1"/>
            <p:nvPr/>
          </p:nvSpPr>
          <p:spPr>
            <a:xfrm>
              <a:off x="2015808" y="306825"/>
              <a:ext cx="1345210" cy="1345190"/>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rgbClr val="000000"/>
                </a:buClr>
                <a:buSzPts val="2500"/>
                <a:buFont typeface="Verdana"/>
                <a:buNone/>
              </a:pPr>
              <a:r>
                <a:rPr b="0" i="0" lang="en-GB" sz="2500" u="none" cap="none" strike="noStrike">
                  <a:solidFill>
                    <a:srgbClr val="000000"/>
                  </a:solidFill>
                  <a:latin typeface="Verdana"/>
                  <a:ea typeface="Verdana"/>
                  <a:cs typeface="Verdana"/>
                  <a:sym typeface="Verdana"/>
                </a:rPr>
                <a:t>NHS </a:t>
              </a:r>
              <a:r>
                <a:rPr b="0" i="0" lang="en-GB" sz="2000" u="none" cap="none" strike="noStrike">
                  <a:solidFill>
                    <a:srgbClr val="000000"/>
                  </a:solidFill>
                  <a:latin typeface="Verdana"/>
                  <a:ea typeface="Verdana"/>
                  <a:cs typeface="Verdana"/>
                  <a:sym typeface="Verdana"/>
                </a:rPr>
                <a:t>including CCG WY ICS</a:t>
              </a:r>
              <a:endParaRPr b="0" i="0" sz="900" u="none" cap="none" strike="noStrike">
                <a:solidFill>
                  <a:srgbClr val="000000"/>
                </a:solidFill>
                <a:latin typeface="Arial"/>
                <a:ea typeface="Arial"/>
                <a:cs typeface="Arial"/>
                <a:sym typeface="Arial"/>
              </a:endParaRPr>
            </a:p>
          </p:txBody>
        </p:sp>
      </p:grpSp>
      <p:grpSp>
        <p:nvGrpSpPr>
          <p:cNvPr id="307" name="Google Shape;307;p3"/>
          <p:cNvGrpSpPr/>
          <p:nvPr/>
        </p:nvGrpSpPr>
        <p:grpSpPr>
          <a:xfrm>
            <a:off x="6445177" y="1598423"/>
            <a:ext cx="3544079" cy="3332205"/>
            <a:chOff x="505067" y="0"/>
            <a:chExt cx="3544079" cy="3332205"/>
          </a:xfrm>
        </p:grpSpPr>
        <p:sp>
          <p:nvSpPr>
            <p:cNvPr id="308" name="Google Shape;308;p3"/>
            <p:cNvSpPr/>
            <p:nvPr/>
          </p:nvSpPr>
          <p:spPr>
            <a:xfrm>
              <a:off x="505067" y="0"/>
              <a:ext cx="1999019" cy="1998990"/>
            </a:xfrm>
            <a:prstGeom prst="ellipse">
              <a:avLst/>
            </a:prstGeom>
            <a:solidFill>
              <a:srgbClr val="4372C3">
                <a:alpha val="49019"/>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3"/>
            <p:cNvSpPr txBox="1"/>
            <p:nvPr/>
          </p:nvSpPr>
          <p:spPr>
            <a:xfrm>
              <a:off x="797817" y="292745"/>
              <a:ext cx="1413519" cy="1413500"/>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dk1"/>
                </a:buClr>
                <a:buSzPts val="2200"/>
                <a:buFont typeface="Verdana"/>
                <a:buNone/>
              </a:pPr>
              <a:r>
                <a:rPr b="0" i="0" lang="en-GB" sz="2200" u="none" cap="none" strike="noStrike">
                  <a:solidFill>
                    <a:schemeClr val="dk1"/>
                  </a:solidFill>
                  <a:latin typeface="Verdana"/>
                  <a:ea typeface="Verdana"/>
                  <a:cs typeface="Verdana"/>
                  <a:sym typeface="Verdana"/>
                </a:rPr>
                <a:t>Inclusive Growth</a:t>
              </a:r>
              <a:endParaRPr b="0" i="0" sz="1400" u="none" cap="none" strike="noStrike">
                <a:solidFill>
                  <a:srgbClr val="000000"/>
                </a:solidFill>
                <a:latin typeface="Arial"/>
                <a:ea typeface="Arial"/>
                <a:cs typeface="Arial"/>
                <a:sym typeface="Arial"/>
              </a:endParaRPr>
            </a:p>
          </p:txBody>
        </p:sp>
        <p:sp>
          <p:nvSpPr>
            <p:cNvPr id="310" name="Google Shape;310;p3"/>
            <p:cNvSpPr/>
            <p:nvPr/>
          </p:nvSpPr>
          <p:spPr>
            <a:xfrm>
              <a:off x="1097994" y="1333215"/>
              <a:ext cx="1999019" cy="1998990"/>
            </a:xfrm>
            <a:prstGeom prst="ellipse">
              <a:avLst/>
            </a:prstGeom>
            <a:solidFill>
              <a:srgbClr val="4372C3">
                <a:alpha val="49019"/>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3"/>
            <p:cNvSpPr txBox="1"/>
            <p:nvPr/>
          </p:nvSpPr>
          <p:spPr>
            <a:xfrm>
              <a:off x="1390744" y="1625960"/>
              <a:ext cx="1413519" cy="1413500"/>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rgbClr val="000000"/>
                </a:buClr>
                <a:buSzPts val="2500"/>
                <a:buFont typeface="Verdana"/>
                <a:buNone/>
              </a:pPr>
              <a:r>
                <a:rPr b="0" i="0" lang="en-GB" sz="2200" u="none" cap="none" strike="noStrike">
                  <a:solidFill>
                    <a:srgbClr val="000000"/>
                  </a:solidFill>
                  <a:latin typeface="Verdana"/>
                  <a:ea typeface="Verdana"/>
                  <a:cs typeface="Verdana"/>
                  <a:sym typeface="Verdana"/>
                </a:rPr>
                <a:t>Climate Action</a:t>
              </a:r>
              <a:endParaRPr b="0" i="0" sz="2200" u="none" cap="none" strike="noStrike">
                <a:solidFill>
                  <a:srgbClr val="000000"/>
                </a:solidFill>
                <a:latin typeface="Arial"/>
                <a:ea typeface="Arial"/>
                <a:cs typeface="Arial"/>
                <a:sym typeface="Arial"/>
              </a:endParaRPr>
            </a:p>
          </p:txBody>
        </p:sp>
        <p:sp>
          <p:nvSpPr>
            <p:cNvPr id="312" name="Google Shape;312;p3"/>
            <p:cNvSpPr/>
            <p:nvPr/>
          </p:nvSpPr>
          <p:spPr>
            <a:xfrm>
              <a:off x="2050127" y="0"/>
              <a:ext cx="1999019" cy="1998990"/>
            </a:xfrm>
            <a:prstGeom prst="ellipse">
              <a:avLst/>
            </a:prstGeom>
            <a:solidFill>
              <a:srgbClr val="4372C3">
                <a:alpha val="49019"/>
              </a:srgb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3"/>
            <p:cNvSpPr txBox="1"/>
            <p:nvPr/>
          </p:nvSpPr>
          <p:spPr>
            <a:xfrm>
              <a:off x="2211340" y="292752"/>
              <a:ext cx="1743000" cy="1413600"/>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rgbClr val="000000"/>
                </a:buClr>
                <a:buSzPts val="2500"/>
                <a:buFont typeface="Verdana"/>
                <a:buNone/>
              </a:pPr>
              <a:r>
                <a:rPr b="0" i="0" lang="en-GB" sz="2200" u="none" cap="none" strike="noStrike">
                  <a:solidFill>
                    <a:srgbClr val="000000"/>
                  </a:solidFill>
                  <a:latin typeface="Verdana"/>
                  <a:ea typeface="Verdana"/>
                  <a:cs typeface="Verdana"/>
                  <a:sym typeface="Verdana"/>
                </a:rPr>
                <a:t>Health &amp; Wellbeing</a:t>
              </a:r>
              <a:endParaRPr b="0" i="0" sz="2200" u="none" cap="none" strike="noStrike">
                <a:solidFill>
                  <a:srgbClr val="000000"/>
                </a:solidFill>
                <a:latin typeface="Arial"/>
                <a:ea typeface="Arial"/>
                <a:cs typeface="Arial"/>
                <a:sym typeface="Arial"/>
              </a:endParaRPr>
            </a:p>
          </p:txBody>
        </p:sp>
      </p:grpSp>
      <p:grpSp>
        <p:nvGrpSpPr>
          <p:cNvPr id="314" name="Google Shape;314;p3"/>
          <p:cNvGrpSpPr/>
          <p:nvPr/>
        </p:nvGrpSpPr>
        <p:grpSpPr>
          <a:xfrm>
            <a:off x="1475601" y="5382525"/>
            <a:ext cx="9444195" cy="1325564"/>
            <a:chOff x="172" y="0"/>
            <a:chExt cx="5637989" cy="1325564"/>
          </a:xfrm>
        </p:grpSpPr>
        <p:sp>
          <p:nvSpPr>
            <p:cNvPr id="315" name="Google Shape;315;p3"/>
            <p:cNvSpPr/>
            <p:nvPr/>
          </p:nvSpPr>
          <p:spPr>
            <a:xfrm>
              <a:off x="422875" y="0"/>
              <a:ext cx="4792583" cy="1325564"/>
            </a:xfrm>
            <a:prstGeom prst="rightArrow">
              <a:avLst>
                <a:gd fmla="val 50000" name="adj1"/>
                <a:gd fmla="val 50000"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3"/>
            <p:cNvSpPr/>
            <p:nvPr/>
          </p:nvSpPr>
          <p:spPr>
            <a:xfrm>
              <a:off x="172" y="397669"/>
              <a:ext cx="1784623" cy="530225"/>
            </a:xfrm>
            <a:prstGeom prst="roundRect">
              <a:avLst>
                <a:gd fmla="val 16667"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3"/>
            <p:cNvSpPr txBox="1"/>
            <p:nvPr/>
          </p:nvSpPr>
          <p:spPr>
            <a:xfrm>
              <a:off x="26055" y="423552"/>
              <a:ext cx="1732857" cy="478459"/>
            </a:xfrm>
            <a:prstGeom prst="rect">
              <a:avLst/>
            </a:prstGeom>
            <a:solidFill>
              <a:schemeClr val="accent6"/>
            </a:solid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Calibri"/>
                <a:buNone/>
              </a:pPr>
              <a:r>
                <a:rPr b="0" i="0" lang="en-GB" sz="1900" u="none" cap="none" strike="noStrike">
                  <a:solidFill>
                    <a:schemeClr val="dk1"/>
                  </a:solidFill>
                  <a:latin typeface="Calibri"/>
                  <a:ea typeface="Calibri"/>
                  <a:cs typeface="Calibri"/>
                  <a:sym typeface="Calibri"/>
                </a:rPr>
                <a:t>Regional </a:t>
              </a:r>
              <a:endParaRPr b="0" i="0" sz="1400" u="none" cap="none" strike="noStrike">
                <a:solidFill>
                  <a:schemeClr val="dk1"/>
                </a:solidFill>
                <a:latin typeface="Arial"/>
                <a:ea typeface="Arial"/>
                <a:cs typeface="Arial"/>
                <a:sym typeface="Arial"/>
              </a:endParaRPr>
            </a:p>
          </p:txBody>
        </p:sp>
        <p:sp>
          <p:nvSpPr>
            <p:cNvPr id="318" name="Google Shape;318;p3"/>
            <p:cNvSpPr/>
            <p:nvPr/>
          </p:nvSpPr>
          <p:spPr>
            <a:xfrm>
              <a:off x="1926855" y="397669"/>
              <a:ext cx="1784623" cy="530225"/>
            </a:xfrm>
            <a:prstGeom prst="roundRect">
              <a:avLst>
                <a:gd fmla="val 16667"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3"/>
            <p:cNvSpPr txBox="1"/>
            <p:nvPr/>
          </p:nvSpPr>
          <p:spPr>
            <a:xfrm>
              <a:off x="1952738" y="423552"/>
              <a:ext cx="1732857" cy="478459"/>
            </a:xfrm>
            <a:prstGeom prst="rect">
              <a:avLst/>
            </a:prstGeom>
            <a:solidFill>
              <a:schemeClr val="accent6"/>
            </a:solid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Calibri"/>
                <a:buNone/>
              </a:pPr>
              <a:r>
                <a:rPr b="0" i="0" lang="en-GB" sz="1900" u="none" cap="none" strike="noStrike">
                  <a:solidFill>
                    <a:schemeClr val="dk1"/>
                  </a:solidFill>
                  <a:latin typeface="Calibri"/>
                  <a:ea typeface="Calibri"/>
                  <a:cs typeface="Calibri"/>
                  <a:sym typeface="Calibri"/>
                </a:rPr>
                <a:t>Place</a:t>
              </a:r>
              <a:endParaRPr b="0" i="0" sz="1400" u="none" cap="none" strike="noStrike">
                <a:solidFill>
                  <a:schemeClr val="dk1"/>
                </a:solidFill>
                <a:latin typeface="Arial"/>
                <a:ea typeface="Arial"/>
                <a:cs typeface="Arial"/>
                <a:sym typeface="Arial"/>
              </a:endParaRPr>
            </a:p>
          </p:txBody>
        </p:sp>
        <p:sp>
          <p:nvSpPr>
            <p:cNvPr id="320" name="Google Shape;320;p3"/>
            <p:cNvSpPr/>
            <p:nvPr/>
          </p:nvSpPr>
          <p:spPr>
            <a:xfrm>
              <a:off x="3853538" y="397669"/>
              <a:ext cx="1784623" cy="530225"/>
            </a:xfrm>
            <a:prstGeom prst="roundRect">
              <a:avLst>
                <a:gd fmla="val 16667"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3"/>
            <p:cNvSpPr txBox="1"/>
            <p:nvPr/>
          </p:nvSpPr>
          <p:spPr>
            <a:xfrm>
              <a:off x="3879421" y="423552"/>
              <a:ext cx="1732857" cy="478459"/>
            </a:xfrm>
            <a:prstGeom prst="rect">
              <a:avLst/>
            </a:prstGeom>
            <a:solidFill>
              <a:schemeClr val="accent6"/>
            </a:solid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lt1"/>
                </a:buClr>
                <a:buSzPts val="1900"/>
                <a:buFont typeface="Calibri"/>
                <a:buNone/>
              </a:pPr>
              <a:r>
                <a:rPr b="0" i="0" lang="en-GB" sz="1900" u="none" cap="none" strike="noStrike">
                  <a:solidFill>
                    <a:schemeClr val="dk1"/>
                  </a:solidFill>
                  <a:latin typeface="Calibri"/>
                  <a:ea typeface="Calibri"/>
                  <a:cs typeface="Calibri"/>
                  <a:sym typeface="Calibri"/>
                </a:rPr>
                <a:t>Neighbourhood</a:t>
              </a:r>
              <a:endParaRPr b="0" i="0" sz="1400" u="none" cap="none" strike="noStrike">
                <a:solidFill>
                  <a:schemeClr val="dk1"/>
                </a:solidFill>
                <a:latin typeface="Arial"/>
                <a:ea typeface="Arial"/>
                <a:cs typeface="Arial"/>
                <a:sym typeface="Arial"/>
              </a:endParaRPr>
            </a:p>
          </p:txBody>
        </p:sp>
      </p:grpSp>
      <p:sp>
        <p:nvSpPr>
          <p:cNvPr id="322" name="Google Shape;322;p3"/>
          <p:cNvSpPr/>
          <p:nvPr/>
        </p:nvSpPr>
        <p:spPr>
          <a:xfrm>
            <a:off x="520118" y="3569399"/>
            <a:ext cx="1954634" cy="1048624"/>
          </a:xfrm>
          <a:prstGeom prst="roundRect">
            <a:avLst>
              <a:gd fmla="val 16667" name="adj"/>
            </a:avLst>
          </a:prstGeom>
          <a:solidFill>
            <a:srgbClr val="FFC000"/>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City Partners</a:t>
            </a:r>
            <a:endParaRPr b="0" i="0" sz="1400" u="none" cap="none" strike="noStrike">
              <a:solidFill>
                <a:srgbClr val="000000"/>
              </a:solidFill>
              <a:latin typeface="Arial"/>
              <a:ea typeface="Arial"/>
              <a:cs typeface="Arial"/>
              <a:sym typeface="Arial"/>
            </a:endParaRPr>
          </a:p>
        </p:txBody>
      </p:sp>
      <p:sp>
        <p:nvSpPr>
          <p:cNvPr id="323" name="Google Shape;323;p3"/>
          <p:cNvSpPr/>
          <p:nvPr/>
        </p:nvSpPr>
        <p:spPr>
          <a:xfrm>
            <a:off x="8965278" y="3549475"/>
            <a:ext cx="1954634" cy="1048624"/>
          </a:xfrm>
          <a:prstGeom prst="roundRect">
            <a:avLst>
              <a:gd fmla="val 16667" name="adj"/>
            </a:avLst>
          </a:prstGeom>
          <a:solidFill>
            <a:srgbClr val="FFC000"/>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City Strategies</a:t>
            </a:r>
            <a:endParaRPr b="0" i="0" sz="1400" u="none" cap="none" strike="noStrike">
              <a:solidFill>
                <a:srgbClr val="000000"/>
              </a:solidFill>
              <a:latin typeface="Arial"/>
              <a:ea typeface="Arial"/>
              <a:cs typeface="Arial"/>
              <a:sym typeface="Arial"/>
            </a:endParaRPr>
          </a:p>
        </p:txBody>
      </p:sp>
      <p:sp>
        <p:nvSpPr>
          <p:cNvPr id="324" name="Google Shape;324;p3"/>
          <p:cNvSpPr/>
          <p:nvPr/>
        </p:nvSpPr>
        <p:spPr>
          <a:xfrm>
            <a:off x="140525" y="5066950"/>
            <a:ext cx="11889000" cy="478200"/>
          </a:xfrm>
          <a:prstGeom prst="roundRect">
            <a:avLst>
              <a:gd fmla="val 16667" name="adj"/>
            </a:avLst>
          </a:prstGeom>
          <a:solidFill>
            <a:srgbClr val="FFC000"/>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Calibri"/>
                <a:ea typeface="Calibri"/>
                <a:cs typeface="Calibri"/>
                <a:sym typeface="Calibri"/>
              </a:rPr>
              <a:t>Integrated Digital Service (IDS) Digital Strategy: to enable the city strategies by partners, and drive better outcomes for people in Leeds</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7"/>
          <p:cNvSpPr/>
          <p:nvPr/>
        </p:nvSpPr>
        <p:spPr>
          <a:xfrm>
            <a:off x="1015068" y="1862356"/>
            <a:ext cx="6073629" cy="4844642"/>
          </a:xfrm>
          <a:prstGeom prst="ellipse">
            <a:avLst/>
          </a:prstGeom>
          <a:solidFill>
            <a:schemeClr val="accent2"/>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0" name="Google Shape;330;p7"/>
          <p:cNvSpPr/>
          <p:nvPr/>
        </p:nvSpPr>
        <p:spPr>
          <a:xfrm>
            <a:off x="5213053" y="1873542"/>
            <a:ext cx="6107188" cy="4825067"/>
          </a:xfrm>
          <a:prstGeom prst="ellipse">
            <a:avLst/>
          </a:prstGeom>
          <a:solidFill>
            <a:srgbClr val="FFD966"/>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1" name="Google Shape;331;p7"/>
          <p:cNvSpPr txBox="1"/>
          <p:nvPr>
            <p:ph type="title"/>
          </p:nvPr>
        </p:nvSpPr>
        <p:spPr>
          <a:xfrm>
            <a:off x="186500" y="365125"/>
            <a:ext cx="118530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Verdana"/>
              <a:buNone/>
            </a:pPr>
            <a:r>
              <a:rPr b="1" lang="en-GB" sz="3400">
                <a:latin typeface="Verdana"/>
                <a:ea typeface="Verdana"/>
                <a:cs typeface="Verdana"/>
                <a:sym typeface="Verdana"/>
              </a:rPr>
              <a:t>Working </a:t>
            </a:r>
            <a:r>
              <a:rPr b="1" lang="en-GB" sz="3400">
                <a:latin typeface="Verdana"/>
                <a:ea typeface="Verdana"/>
                <a:cs typeface="Verdana"/>
                <a:sym typeface="Verdana"/>
              </a:rPr>
              <a:t>together</a:t>
            </a:r>
            <a:r>
              <a:rPr b="1" lang="en-GB" sz="3400">
                <a:latin typeface="Verdana"/>
                <a:ea typeface="Verdana"/>
                <a:cs typeface="Verdana"/>
                <a:sym typeface="Verdana"/>
              </a:rPr>
              <a:t> to support third sector needs</a:t>
            </a:r>
            <a:endParaRPr sz="3400"/>
          </a:p>
        </p:txBody>
      </p:sp>
      <p:grpSp>
        <p:nvGrpSpPr>
          <p:cNvPr id="332" name="Google Shape;332;p7"/>
          <p:cNvGrpSpPr/>
          <p:nvPr/>
        </p:nvGrpSpPr>
        <p:grpSpPr>
          <a:xfrm>
            <a:off x="3036812" y="2491530"/>
            <a:ext cx="6261683" cy="2611642"/>
            <a:chOff x="-1" y="0"/>
            <a:chExt cx="6261683" cy="2611642"/>
          </a:xfrm>
        </p:grpSpPr>
        <p:sp>
          <p:nvSpPr>
            <p:cNvPr id="333" name="Google Shape;333;p7"/>
            <p:cNvSpPr/>
            <p:nvPr/>
          </p:nvSpPr>
          <p:spPr>
            <a:xfrm rot="-5400000">
              <a:off x="912510" y="-912510"/>
              <a:ext cx="1305821" cy="3130841"/>
            </a:xfrm>
            <a:prstGeom prst="round1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7"/>
            <p:cNvSpPr txBox="1"/>
            <p:nvPr/>
          </p:nvSpPr>
          <p:spPr>
            <a:xfrm>
              <a:off x="-1" y="1"/>
              <a:ext cx="3130841" cy="979365"/>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chemeClr val="lt1"/>
                </a:buClr>
                <a:buSzPts val="1600"/>
                <a:buFont typeface="Calibri"/>
                <a:buNone/>
              </a:pPr>
              <a:r>
                <a:rPr b="0" i="0" lang="en-GB" sz="1600" u="none" cap="none" strike="noStrike">
                  <a:solidFill>
                    <a:schemeClr val="lt1"/>
                  </a:solidFill>
                  <a:latin typeface="Calibri"/>
                  <a:ea typeface="Calibri"/>
                  <a:cs typeface="Calibri"/>
                  <a:sym typeface="Calibri"/>
                </a:rPr>
                <a:t>Translation of core activities</a:t>
              </a:r>
              <a:endParaRPr b="0" i="0" sz="1400" u="none" cap="none" strike="noStrike">
                <a:solidFill>
                  <a:srgbClr val="000000"/>
                </a:solidFill>
                <a:latin typeface="Arial"/>
                <a:ea typeface="Arial"/>
                <a:cs typeface="Arial"/>
                <a:sym typeface="Arial"/>
              </a:endParaRPr>
            </a:p>
          </p:txBody>
        </p:sp>
        <p:sp>
          <p:nvSpPr>
            <p:cNvPr id="335" name="Google Shape;335;p7"/>
            <p:cNvSpPr/>
            <p:nvPr/>
          </p:nvSpPr>
          <p:spPr>
            <a:xfrm>
              <a:off x="3130841" y="0"/>
              <a:ext cx="3130841" cy="1305821"/>
            </a:xfrm>
            <a:prstGeom prst="round1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7"/>
            <p:cNvSpPr txBox="1"/>
            <p:nvPr/>
          </p:nvSpPr>
          <p:spPr>
            <a:xfrm>
              <a:off x="3130841" y="0"/>
              <a:ext cx="3130841" cy="979365"/>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chemeClr val="lt1"/>
                </a:buClr>
                <a:buSzPts val="1600"/>
                <a:buFont typeface="Calibri"/>
                <a:buNone/>
              </a:pPr>
              <a:r>
                <a:rPr b="0" i="0" lang="en-GB" sz="16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24"/>
                    </a:ext>
                  </a:extLst>
                </a:rPr>
                <a:t>Digital integration</a:t>
              </a:r>
              <a:endParaRPr b="0" i="0" sz="1400" u="none" cap="none" strike="noStrike">
                <a:solidFill>
                  <a:srgbClr val="000000"/>
                </a:solidFill>
                <a:latin typeface="Arial"/>
                <a:ea typeface="Arial"/>
                <a:cs typeface="Arial"/>
                <a:sym typeface="Arial"/>
              </a:endParaRPr>
            </a:p>
          </p:txBody>
        </p:sp>
        <p:sp>
          <p:nvSpPr>
            <p:cNvPr id="337" name="Google Shape;337;p7"/>
            <p:cNvSpPr/>
            <p:nvPr/>
          </p:nvSpPr>
          <p:spPr>
            <a:xfrm rot="10800000">
              <a:off x="0" y="1305821"/>
              <a:ext cx="3130841" cy="1305821"/>
            </a:xfrm>
            <a:prstGeom prst="round1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7"/>
            <p:cNvSpPr txBox="1"/>
            <p:nvPr/>
          </p:nvSpPr>
          <p:spPr>
            <a:xfrm>
              <a:off x="0" y="1632276"/>
              <a:ext cx="3130841" cy="979365"/>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chemeClr val="lt1"/>
                </a:buClr>
                <a:buSzPts val="1600"/>
                <a:buFont typeface="Calibri"/>
                <a:buNone/>
              </a:pPr>
              <a:r>
                <a:rPr b="0" i="0" lang="en-GB" sz="1600" u="none" cap="none" strike="noStrike">
                  <a:solidFill>
                    <a:schemeClr val="lt1"/>
                  </a:solidFill>
                  <a:latin typeface="Calibri"/>
                  <a:ea typeface="Calibri"/>
                  <a:cs typeface="Calibri"/>
                  <a:sym typeface="Calibri"/>
                </a:rPr>
                <a:t>Data sharing</a:t>
              </a:r>
              <a:endParaRPr b="0" i="0" sz="1400" u="none" cap="none" strike="noStrike">
                <a:solidFill>
                  <a:srgbClr val="000000"/>
                </a:solidFill>
                <a:latin typeface="Arial"/>
                <a:ea typeface="Arial"/>
                <a:cs typeface="Arial"/>
                <a:sym typeface="Arial"/>
              </a:endParaRPr>
            </a:p>
          </p:txBody>
        </p:sp>
        <p:sp>
          <p:nvSpPr>
            <p:cNvPr id="339" name="Google Shape;339;p7"/>
            <p:cNvSpPr/>
            <p:nvPr/>
          </p:nvSpPr>
          <p:spPr>
            <a:xfrm rot="5400000">
              <a:off x="4043351" y="393310"/>
              <a:ext cx="1305821" cy="3130841"/>
            </a:xfrm>
            <a:prstGeom prst="round1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7"/>
            <p:cNvSpPr txBox="1"/>
            <p:nvPr/>
          </p:nvSpPr>
          <p:spPr>
            <a:xfrm>
              <a:off x="3130841" y="1632276"/>
              <a:ext cx="3130841" cy="979365"/>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chemeClr val="lt1"/>
                </a:buClr>
                <a:buSzPts val="1600"/>
                <a:buFont typeface="Calibri"/>
                <a:buNone/>
              </a:pPr>
              <a:r>
                <a:rPr b="0" i="0" lang="en-GB" sz="1600" u="none" cap="none" strike="noStrike">
                  <a:solidFill>
                    <a:schemeClr val="lt1"/>
                  </a:solidFill>
                  <a:latin typeface="Calibri"/>
                  <a:ea typeface="Calibri"/>
                  <a:cs typeface="Calibri"/>
                  <a:sym typeface="Calibri"/>
                </a:rPr>
                <a:t>Digital inclusion/capability</a:t>
              </a:r>
              <a:endParaRPr b="0" i="0" sz="1400" u="none" cap="none" strike="noStrike">
                <a:solidFill>
                  <a:srgbClr val="000000"/>
                </a:solidFill>
                <a:latin typeface="Arial"/>
                <a:ea typeface="Arial"/>
                <a:cs typeface="Arial"/>
                <a:sym typeface="Arial"/>
              </a:endParaRPr>
            </a:p>
          </p:txBody>
        </p:sp>
        <p:sp>
          <p:nvSpPr>
            <p:cNvPr id="341" name="Google Shape;341;p7"/>
            <p:cNvSpPr/>
            <p:nvPr/>
          </p:nvSpPr>
          <p:spPr>
            <a:xfrm>
              <a:off x="2191589" y="979365"/>
              <a:ext cx="1878504" cy="652910"/>
            </a:xfrm>
            <a:prstGeom prst="roundRect">
              <a:avLst>
                <a:gd fmla="val 16667" name="adj"/>
              </a:avLst>
            </a:prstGeom>
            <a:solidFill>
              <a:srgbClr val="ABBAD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7"/>
            <p:cNvSpPr txBox="1"/>
            <p:nvPr/>
          </p:nvSpPr>
          <p:spPr>
            <a:xfrm>
              <a:off x="2223461" y="1011237"/>
              <a:ext cx="1814760" cy="58916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0" i="0" lang="en-GB" sz="1600" u="none" cap="none" strike="noStrike">
                  <a:solidFill>
                    <a:schemeClr val="dk1"/>
                  </a:solidFill>
                  <a:latin typeface="Calibri"/>
                  <a:ea typeface="Calibri"/>
                  <a:cs typeface="Calibri"/>
                  <a:sym typeface="Calibri"/>
                </a:rPr>
                <a:t>Third Sector digital enablement</a:t>
              </a:r>
              <a:endParaRPr b="0" i="0" sz="1400" u="none" cap="none" strike="noStrike">
                <a:solidFill>
                  <a:srgbClr val="000000"/>
                </a:solidFill>
                <a:latin typeface="Arial"/>
                <a:ea typeface="Arial"/>
                <a:cs typeface="Arial"/>
                <a:sym typeface="Arial"/>
              </a:endParaRPr>
            </a:p>
          </p:txBody>
        </p:sp>
      </p:grpSp>
      <p:sp>
        <p:nvSpPr>
          <p:cNvPr id="343" name="Google Shape;343;p7"/>
          <p:cNvSpPr txBox="1"/>
          <p:nvPr/>
        </p:nvSpPr>
        <p:spPr>
          <a:xfrm>
            <a:off x="2147582" y="5561901"/>
            <a:ext cx="316264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City Digital Strategy &amp; investment to enable City Plans</a:t>
            </a:r>
            <a:endParaRPr b="0" i="0" sz="1400" u="none" cap="none" strike="noStrike">
              <a:solidFill>
                <a:srgbClr val="000000"/>
              </a:solidFill>
              <a:latin typeface="Arial"/>
              <a:ea typeface="Arial"/>
              <a:cs typeface="Arial"/>
              <a:sym typeface="Arial"/>
            </a:endParaRPr>
          </a:p>
        </p:txBody>
      </p:sp>
      <p:sp>
        <p:nvSpPr>
          <p:cNvPr id="344" name="Google Shape;344;p7"/>
          <p:cNvSpPr txBox="1"/>
          <p:nvPr/>
        </p:nvSpPr>
        <p:spPr>
          <a:xfrm>
            <a:off x="6981044" y="5563299"/>
            <a:ext cx="316264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Investment &amp; resources attracted by the Third Sector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cxnSp>
        <p:nvCxnSpPr>
          <p:cNvPr id="350" name="Google Shape;350;g166b30e5503_0_344"/>
          <p:cNvCxnSpPr/>
          <p:nvPr/>
        </p:nvCxnSpPr>
        <p:spPr>
          <a:xfrm>
            <a:off x="457200" y="642550"/>
            <a:ext cx="0" cy="5659500"/>
          </a:xfrm>
          <a:prstGeom prst="straightConnector1">
            <a:avLst/>
          </a:prstGeom>
          <a:noFill/>
          <a:ln cap="flat" cmpd="sng" w="9525">
            <a:solidFill>
              <a:schemeClr val="lt1"/>
            </a:solidFill>
            <a:prstDash val="dash"/>
            <a:round/>
            <a:headEnd len="sm" w="sm" type="none"/>
            <a:tailEnd len="sm" w="sm" type="none"/>
          </a:ln>
        </p:spPr>
      </p:cxnSp>
      <p:sp>
        <p:nvSpPr>
          <p:cNvPr id="351" name="Google Shape;351;g166b30e5503_0_344"/>
          <p:cNvSpPr txBox="1"/>
          <p:nvPr/>
        </p:nvSpPr>
        <p:spPr>
          <a:xfrm>
            <a:off x="909803" y="1487088"/>
            <a:ext cx="10824900" cy="19857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b="0" i="0" lang="en-GB" sz="1800" u="none" cap="none" strike="noStrike">
                <a:solidFill>
                  <a:schemeClr val="lt1"/>
                </a:solidFill>
                <a:latin typeface="Verdana"/>
                <a:ea typeface="Verdana"/>
                <a:cs typeface="Verdana"/>
                <a:sym typeface="Verdana"/>
              </a:rPr>
              <a:t>Body of the text</a:t>
            </a:r>
            <a:endParaRPr b="1" i="0" sz="1800" u="none" cap="none" strike="noStrike">
              <a:solidFill>
                <a:schemeClr val="lt1"/>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1600"/>
              <a:buFont typeface="Arial"/>
              <a:buNone/>
            </a:pPr>
            <a:r>
              <a:t/>
            </a:r>
            <a:endParaRPr b="1" i="0" sz="1600" u="none" cap="none" strike="noStrike">
              <a:solidFill>
                <a:schemeClr val="lt1"/>
              </a:solidFill>
              <a:latin typeface="Quicksand"/>
              <a:ea typeface="Quicksand"/>
              <a:cs typeface="Quicksand"/>
              <a:sym typeface="Quicksand"/>
            </a:endParaRPr>
          </a:p>
          <a:p>
            <a:pPr indent="0" lvl="0" marL="0" marR="0" rtl="0" algn="l">
              <a:lnSpc>
                <a:spcPct val="150000"/>
              </a:lnSpc>
              <a:spcBef>
                <a:spcPts val="0"/>
              </a:spcBef>
              <a:spcAft>
                <a:spcPts val="0"/>
              </a:spcAft>
              <a:buClr>
                <a:srgbClr val="000000"/>
              </a:buClr>
              <a:buSzPts val="1800"/>
              <a:buFont typeface="Arial"/>
              <a:buNone/>
            </a:pPr>
            <a:r>
              <a:t/>
            </a:r>
            <a:endParaRPr b="1" i="0" sz="1800" u="none" cap="none" strike="noStrike">
              <a:solidFill>
                <a:schemeClr val="lt1"/>
              </a:solidFill>
              <a:latin typeface="Quicksand"/>
              <a:ea typeface="Quicksand"/>
              <a:cs typeface="Quicksand"/>
              <a:sym typeface="Quicksand"/>
            </a:endParaRPr>
          </a:p>
          <a:p>
            <a:pPr indent="-171450" lvl="0" marL="285750" marR="0" rtl="0" algn="l">
              <a:lnSpc>
                <a:spcPct val="150000"/>
              </a:lnSpc>
              <a:spcBef>
                <a:spcPts val="0"/>
              </a:spcBef>
              <a:spcAft>
                <a:spcPts val="0"/>
              </a:spcAft>
              <a:buClr>
                <a:schemeClr val="dk1"/>
              </a:buClr>
              <a:buSzPts val="1800"/>
              <a:buFont typeface="Arial"/>
              <a:buNone/>
            </a:pPr>
            <a:r>
              <a:t/>
            </a:r>
            <a:endParaRPr b="1" i="0" sz="1800" u="none" cap="none" strike="noStrike">
              <a:solidFill>
                <a:schemeClr val="lt1"/>
              </a:solidFill>
              <a:latin typeface="Quicksand"/>
              <a:ea typeface="Quicksand"/>
              <a:cs typeface="Quicksand"/>
              <a:sym typeface="Quicksan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2" name="Google Shape;352;g166b30e5503_0_344"/>
          <p:cNvSpPr txBox="1"/>
          <p:nvPr>
            <p:ph type="title"/>
          </p:nvPr>
        </p:nvSpPr>
        <p:spPr>
          <a:xfrm>
            <a:off x="838200" y="255901"/>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lang="en-GB" sz="3200">
                <a:solidFill>
                  <a:srgbClr val="C00000"/>
                </a:solidFill>
              </a:rPr>
              <a:t>Digital Delivery</a:t>
            </a:r>
            <a:r>
              <a:rPr lang="en-GB" sz="1800">
                <a:latin typeface="Verdana"/>
                <a:ea typeface="Verdana"/>
                <a:cs typeface="Verdana"/>
                <a:sym typeface="Verdana"/>
              </a:rPr>
              <a:t> </a:t>
            </a:r>
            <a:r>
              <a:rPr lang="en-GB" sz="1800" u="sng">
                <a:solidFill>
                  <a:schemeClr val="hlink"/>
                </a:solidFill>
                <a:latin typeface="Verdana"/>
                <a:ea typeface="Verdana"/>
                <a:cs typeface="Verdana"/>
                <a:sym typeface="Verdana"/>
                <a:hlinkClick r:id="rId3"/>
              </a:rPr>
              <a:t>ALLaDDIN</a:t>
            </a:r>
            <a:endParaRPr b="1"/>
          </a:p>
        </p:txBody>
      </p:sp>
      <p:sp>
        <p:nvSpPr>
          <p:cNvPr id="353" name="Google Shape;353;g166b30e5503_0_344"/>
          <p:cNvSpPr txBox="1"/>
          <p:nvPr>
            <p:ph idx="1" type="body"/>
          </p:nvPr>
        </p:nvSpPr>
        <p:spPr>
          <a:xfrm>
            <a:off x="838200" y="1867512"/>
            <a:ext cx="7347900" cy="4139700"/>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t/>
            </a:r>
            <a:endParaRPr/>
          </a:p>
        </p:txBody>
      </p:sp>
      <p:pic>
        <p:nvPicPr>
          <p:cNvPr descr="Image" id="354" name="Google Shape;354;g166b30e5503_0_344"/>
          <p:cNvPicPr preferRelativeResize="0"/>
          <p:nvPr/>
        </p:nvPicPr>
        <p:blipFill rotWithShape="1">
          <a:blip r:embed="rId4">
            <a:alphaModFix/>
          </a:blip>
          <a:srcRect b="0" l="0" r="0" t="0"/>
          <a:stretch/>
        </p:blipFill>
        <p:spPr>
          <a:xfrm>
            <a:off x="6887625" y="2684525"/>
            <a:ext cx="4781374" cy="5800468"/>
          </a:xfrm>
          <a:prstGeom prst="rect">
            <a:avLst/>
          </a:prstGeom>
          <a:noFill/>
          <a:ln>
            <a:noFill/>
          </a:ln>
        </p:spPr>
      </p:pic>
      <p:pic>
        <p:nvPicPr>
          <p:cNvPr id="355" name="Google Shape;355;g166b30e5503_0_344"/>
          <p:cNvPicPr preferRelativeResize="0"/>
          <p:nvPr/>
        </p:nvPicPr>
        <p:blipFill rotWithShape="1">
          <a:blip r:embed="rId5">
            <a:alphaModFix/>
          </a:blip>
          <a:srcRect b="0" l="0" r="0" t="0"/>
          <a:stretch/>
        </p:blipFill>
        <p:spPr>
          <a:xfrm>
            <a:off x="1073275" y="1641926"/>
            <a:ext cx="5532803" cy="5030700"/>
          </a:xfrm>
          <a:prstGeom prst="rect">
            <a:avLst/>
          </a:prstGeom>
          <a:noFill/>
          <a:ln>
            <a:noFill/>
          </a:ln>
        </p:spPr>
      </p:pic>
      <p:pic>
        <p:nvPicPr>
          <p:cNvPr id="356" name="Google Shape;356;g166b30e5503_0_344"/>
          <p:cNvPicPr preferRelativeResize="0"/>
          <p:nvPr/>
        </p:nvPicPr>
        <p:blipFill rotWithShape="1">
          <a:blip r:embed="rId6">
            <a:alphaModFix/>
          </a:blip>
          <a:srcRect b="0" l="0" r="0" t="0"/>
          <a:stretch/>
        </p:blipFill>
        <p:spPr>
          <a:xfrm>
            <a:off x="7543700" y="122013"/>
            <a:ext cx="4191000" cy="2409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cxnSp>
        <p:nvCxnSpPr>
          <p:cNvPr id="362" name="Google Shape;362;g166b30e5503_0_354"/>
          <p:cNvCxnSpPr/>
          <p:nvPr/>
        </p:nvCxnSpPr>
        <p:spPr>
          <a:xfrm>
            <a:off x="457200" y="642550"/>
            <a:ext cx="0" cy="5659500"/>
          </a:xfrm>
          <a:prstGeom prst="straightConnector1">
            <a:avLst/>
          </a:prstGeom>
          <a:noFill/>
          <a:ln cap="flat" cmpd="sng" w="9525">
            <a:solidFill>
              <a:schemeClr val="lt1"/>
            </a:solidFill>
            <a:prstDash val="dash"/>
            <a:round/>
            <a:headEnd len="sm" w="sm" type="none"/>
            <a:tailEnd len="sm" w="sm" type="none"/>
          </a:ln>
        </p:spPr>
      </p:cxnSp>
      <p:sp>
        <p:nvSpPr>
          <p:cNvPr id="363" name="Google Shape;363;g166b30e5503_0_354"/>
          <p:cNvSpPr txBox="1"/>
          <p:nvPr/>
        </p:nvSpPr>
        <p:spPr>
          <a:xfrm>
            <a:off x="909803" y="1487088"/>
            <a:ext cx="10824900" cy="19857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b="0" i="0" lang="en-GB" sz="1800" u="none" cap="none" strike="noStrike">
                <a:solidFill>
                  <a:schemeClr val="lt1"/>
                </a:solidFill>
                <a:latin typeface="Verdana"/>
                <a:ea typeface="Verdana"/>
                <a:cs typeface="Verdana"/>
                <a:sym typeface="Verdana"/>
              </a:rPr>
              <a:t>Body of the text</a:t>
            </a:r>
            <a:endParaRPr b="1" i="0" sz="1800" u="none" cap="none" strike="noStrike">
              <a:solidFill>
                <a:schemeClr val="lt1"/>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1600"/>
              <a:buFont typeface="Arial"/>
              <a:buNone/>
            </a:pPr>
            <a:r>
              <a:t/>
            </a:r>
            <a:endParaRPr b="1" i="0" sz="1600" u="none" cap="none" strike="noStrike">
              <a:solidFill>
                <a:schemeClr val="lt1"/>
              </a:solidFill>
              <a:latin typeface="Quicksand"/>
              <a:ea typeface="Quicksand"/>
              <a:cs typeface="Quicksand"/>
              <a:sym typeface="Quicksand"/>
            </a:endParaRPr>
          </a:p>
          <a:p>
            <a:pPr indent="0" lvl="0" marL="0" marR="0" rtl="0" algn="l">
              <a:lnSpc>
                <a:spcPct val="150000"/>
              </a:lnSpc>
              <a:spcBef>
                <a:spcPts val="0"/>
              </a:spcBef>
              <a:spcAft>
                <a:spcPts val="0"/>
              </a:spcAft>
              <a:buClr>
                <a:srgbClr val="000000"/>
              </a:buClr>
              <a:buSzPts val="1800"/>
              <a:buFont typeface="Arial"/>
              <a:buNone/>
            </a:pPr>
            <a:r>
              <a:t/>
            </a:r>
            <a:endParaRPr b="1" i="0" sz="1800" u="none" cap="none" strike="noStrike">
              <a:solidFill>
                <a:schemeClr val="lt1"/>
              </a:solidFill>
              <a:latin typeface="Quicksand"/>
              <a:ea typeface="Quicksand"/>
              <a:cs typeface="Quicksand"/>
              <a:sym typeface="Quicksand"/>
            </a:endParaRPr>
          </a:p>
          <a:p>
            <a:pPr indent="-171450" lvl="0" marL="285750" marR="0" rtl="0" algn="l">
              <a:lnSpc>
                <a:spcPct val="150000"/>
              </a:lnSpc>
              <a:spcBef>
                <a:spcPts val="0"/>
              </a:spcBef>
              <a:spcAft>
                <a:spcPts val="0"/>
              </a:spcAft>
              <a:buClr>
                <a:schemeClr val="dk1"/>
              </a:buClr>
              <a:buSzPts val="1800"/>
              <a:buFont typeface="Arial"/>
              <a:buNone/>
            </a:pPr>
            <a:r>
              <a:t/>
            </a:r>
            <a:endParaRPr b="1" i="0" sz="1800" u="none" cap="none" strike="noStrike">
              <a:solidFill>
                <a:schemeClr val="lt1"/>
              </a:solidFill>
              <a:latin typeface="Quicksand"/>
              <a:ea typeface="Quicksand"/>
              <a:cs typeface="Quicksand"/>
              <a:sym typeface="Quicksan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4" name="Google Shape;364;g166b30e5503_0_354"/>
          <p:cNvSpPr txBox="1"/>
          <p:nvPr>
            <p:ph type="title"/>
          </p:nvPr>
        </p:nvSpPr>
        <p:spPr>
          <a:xfrm>
            <a:off x="838200" y="301476"/>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200">
                <a:solidFill>
                  <a:srgbClr val="C00000"/>
                </a:solidFill>
              </a:rPr>
              <a:t>Digital Integration</a:t>
            </a:r>
            <a:r>
              <a:rPr b="1" lang="en-GB"/>
              <a:t> </a:t>
            </a:r>
            <a:endParaRPr/>
          </a:p>
        </p:txBody>
      </p:sp>
      <p:sp>
        <p:nvSpPr>
          <p:cNvPr id="365" name="Google Shape;365;g166b30e5503_0_354"/>
          <p:cNvSpPr txBox="1"/>
          <p:nvPr>
            <p:ph idx="1" type="body"/>
          </p:nvPr>
        </p:nvSpPr>
        <p:spPr>
          <a:xfrm>
            <a:off x="6894275" y="1627175"/>
            <a:ext cx="4668600" cy="4549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b="1" lang="en-GB" sz="4400"/>
              <a:t>Enabling better:</a:t>
            </a:r>
            <a:endParaRPr sz="4400"/>
          </a:p>
          <a:p>
            <a:pPr indent="-330200" lvl="0" marL="457200" rtl="0" algn="l">
              <a:lnSpc>
                <a:spcPct val="60000"/>
              </a:lnSpc>
              <a:spcBef>
                <a:spcPts val="1000"/>
              </a:spcBef>
              <a:spcAft>
                <a:spcPts val="0"/>
              </a:spcAft>
              <a:buSzPts val="1600"/>
              <a:buFont typeface="Noto Sans"/>
              <a:buChar char="🡪"/>
            </a:pPr>
            <a:r>
              <a:rPr lang="en-GB" sz="3800"/>
              <a:t>collaboration</a:t>
            </a:r>
            <a:endParaRPr sz="3800"/>
          </a:p>
          <a:p>
            <a:pPr indent="0" lvl="0" marL="457200" rtl="0" algn="l">
              <a:lnSpc>
                <a:spcPct val="60000"/>
              </a:lnSpc>
              <a:spcBef>
                <a:spcPts val="1000"/>
              </a:spcBef>
              <a:spcAft>
                <a:spcPts val="0"/>
              </a:spcAft>
              <a:buSzPts val="1800"/>
              <a:buNone/>
            </a:pPr>
            <a:r>
              <a:t/>
            </a:r>
            <a:endParaRPr sz="3800"/>
          </a:p>
          <a:p>
            <a:pPr indent="-330200" lvl="0" marL="457200" rtl="0" algn="l">
              <a:lnSpc>
                <a:spcPct val="60000"/>
              </a:lnSpc>
              <a:spcBef>
                <a:spcPts val="1000"/>
              </a:spcBef>
              <a:spcAft>
                <a:spcPts val="0"/>
              </a:spcAft>
              <a:buSzPts val="1600"/>
              <a:buFont typeface="Noto Sans"/>
              <a:buChar char="🡪"/>
            </a:pPr>
            <a:r>
              <a:rPr lang="en-GB" sz="3800"/>
              <a:t>signposting/referral</a:t>
            </a:r>
            <a:endParaRPr sz="3800"/>
          </a:p>
          <a:p>
            <a:pPr indent="0" lvl="0" marL="457200" rtl="0" algn="l">
              <a:lnSpc>
                <a:spcPct val="60000"/>
              </a:lnSpc>
              <a:spcBef>
                <a:spcPts val="1000"/>
              </a:spcBef>
              <a:spcAft>
                <a:spcPts val="0"/>
              </a:spcAft>
              <a:buSzPts val="1800"/>
              <a:buNone/>
            </a:pPr>
            <a:r>
              <a:rPr lang="en-GB" sz="3800"/>
              <a:t>  </a:t>
            </a:r>
            <a:endParaRPr sz="2600"/>
          </a:p>
          <a:p>
            <a:pPr indent="-330200" lvl="0" marL="457200" rtl="0" algn="l">
              <a:lnSpc>
                <a:spcPct val="60000"/>
              </a:lnSpc>
              <a:spcBef>
                <a:spcPts val="1000"/>
              </a:spcBef>
              <a:spcAft>
                <a:spcPts val="0"/>
              </a:spcAft>
              <a:buSzPts val="1600"/>
              <a:buFont typeface="Noto Sans"/>
              <a:buChar char="🡪"/>
            </a:pPr>
            <a:r>
              <a:rPr lang="en-GB" sz="3800"/>
              <a:t>use of funds</a:t>
            </a:r>
            <a:endParaRPr sz="3800"/>
          </a:p>
          <a:p>
            <a:pPr indent="0" lvl="0" marL="457200" rtl="0" algn="l">
              <a:lnSpc>
                <a:spcPct val="60000"/>
              </a:lnSpc>
              <a:spcBef>
                <a:spcPts val="1000"/>
              </a:spcBef>
              <a:spcAft>
                <a:spcPts val="0"/>
              </a:spcAft>
              <a:buSzPts val="1800"/>
              <a:buNone/>
            </a:pPr>
            <a:r>
              <a:t/>
            </a:r>
            <a:endParaRPr sz="3800"/>
          </a:p>
          <a:p>
            <a:pPr indent="-330200" lvl="0" marL="457200" rtl="0" algn="l">
              <a:lnSpc>
                <a:spcPct val="60000"/>
              </a:lnSpc>
              <a:spcBef>
                <a:spcPts val="1000"/>
              </a:spcBef>
              <a:spcAft>
                <a:spcPts val="0"/>
              </a:spcAft>
              <a:buSzPts val="1600"/>
              <a:buFont typeface="Noto Sans"/>
              <a:buChar char="🡪"/>
            </a:pPr>
            <a:r>
              <a:rPr lang="en-GB" sz="3800"/>
              <a:t>offer to people</a:t>
            </a:r>
            <a:endParaRPr sz="3800"/>
          </a:p>
        </p:txBody>
      </p:sp>
      <p:pic>
        <p:nvPicPr>
          <p:cNvPr id="366" name="Google Shape;366;g166b30e5503_0_354"/>
          <p:cNvPicPr preferRelativeResize="0"/>
          <p:nvPr/>
        </p:nvPicPr>
        <p:blipFill rotWithShape="1">
          <a:blip r:embed="rId3">
            <a:alphaModFix/>
          </a:blip>
          <a:srcRect b="0" l="0" r="0" t="0"/>
          <a:stretch/>
        </p:blipFill>
        <p:spPr>
          <a:xfrm>
            <a:off x="625375" y="1417375"/>
            <a:ext cx="5339249" cy="4969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cxnSp>
        <p:nvCxnSpPr>
          <p:cNvPr id="372" name="Google Shape;372;g183d821f3f4_0_95"/>
          <p:cNvCxnSpPr/>
          <p:nvPr/>
        </p:nvCxnSpPr>
        <p:spPr>
          <a:xfrm>
            <a:off x="457200" y="642550"/>
            <a:ext cx="0" cy="5659500"/>
          </a:xfrm>
          <a:prstGeom prst="straightConnector1">
            <a:avLst/>
          </a:prstGeom>
          <a:noFill/>
          <a:ln cap="flat" cmpd="sng" w="9525">
            <a:solidFill>
              <a:schemeClr val="lt1"/>
            </a:solidFill>
            <a:prstDash val="dash"/>
            <a:round/>
            <a:headEnd len="sm" w="sm" type="none"/>
            <a:tailEnd len="sm" w="sm" type="none"/>
          </a:ln>
        </p:spPr>
      </p:cxnSp>
      <p:sp>
        <p:nvSpPr>
          <p:cNvPr id="373" name="Google Shape;373;g183d821f3f4_0_95"/>
          <p:cNvSpPr txBox="1"/>
          <p:nvPr>
            <p:ph type="title"/>
          </p:nvPr>
        </p:nvSpPr>
        <p:spPr>
          <a:xfrm>
            <a:off x="883400" y="387300"/>
            <a:ext cx="10515600" cy="914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200">
                <a:solidFill>
                  <a:srgbClr val="C00000"/>
                </a:solidFill>
              </a:rPr>
              <a:t>Data Sharing </a:t>
            </a:r>
            <a:endParaRPr sz="3200">
              <a:solidFill>
                <a:srgbClr val="C00000"/>
              </a:solidFill>
            </a:endParaRPr>
          </a:p>
        </p:txBody>
      </p:sp>
      <p:sp>
        <p:nvSpPr>
          <p:cNvPr id="374" name="Google Shape;374;g183d821f3f4_0_9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t/>
            </a:r>
            <a:endParaRPr b="1"/>
          </a:p>
          <a:p>
            <a:pPr indent="0" lvl="0" marL="114300" rtl="0" algn="l">
              <a:lnSpc>
                <a:spcPct val="90000"/>
              </a:lnSpc>
              <a:spcBef>
                <a:spcPts val="1000"/>
              </a:spcBef>
              <a:spcAft>
                <a:spcPts val="0"/>
              </a:spcAft>
              <a:buSzPts val="1800"/>
              <a:buNone/>
            </a:pPr>
            <a:r>
              <a:t/>
            </a:r>
            <a:endParaRPr b="1"/>
          </a:p>
          <a:p>
            <a:pPr indent="0" lvl="0" marL="114300" rtl="0" algn="l">
              <a:lnSpc>
                <a:spcPct val="90000"/>
              </a:lnSpc>
              <a:spcBef>
                <a:spcPts val="1000"/>
              </a:spcBef>
              <a:spcAft>
                <a:spcPts val="0"/>
              </a:spcAft>
              <a:buSzPts val="1800"/>
              <a:buNone/>
            </a:pPr>
            <a:r>
              <a:t/>
            </a:r>
            <a:endParaRPr b="1"/>
          </a:p>
          <a:p>
            <a:pPr indent="0" lvl="0" marL="114300" rtl="0" algn="l">
              <a:lnSpc>
                <a:spcPct val="90000"/>
              </a:lnSpc>
              <a:spcBef>
                <a:spcPts val="1000"/>
              </a:spcBef>
              <a:spcAft>
                <a:spcPts val="0"/>
              </a:spcAft>
              <a:buSzPts val="1800"/>
              <a:buNone/>
            </a:pPr>
            <a:r>
              <a:t/>
            </a:r>
            <a:endParaRPr b="1"/>
          </a:p>
        </p:txBody>
      </p:sp>
      <p:pic>
        <p:nvPicPr>
          <p:cNvPr id="375" name="Google Shape;375;g183d821f3f4_0_95"/>
          <p:cNvPicPr preferRelativeResize="0"/>
          <p:nvPr/>
        </p:nvPicPr>
        <p:blipFill rotWithShape="1">
          <a:blip r:embed="rId3">
            <a:alphaModFix/>
          </a:blip>
          <a:srcRect b="12303" l="0" r="0" t="39330"/>
          <a:stretch/>
        </p:blipFill>
        <p:spPr>
          <a:xfrm>
            <a:off x="6169425" y="740151"/>
            <a:ext cx="5399002" cy="3481644"/>
          </a:xfrm>
          <a:prstGeom prst="rect">
            <a:avLst/>
          </a:prstGeom>
          <a:noFill/>
          <a:ln>
            <a:noFill/>
          </a:ln>
        </p:spPr>
      </p:pic>
      <p:pic>
        <p:nvPicPr>
          <p:cNvPr id="376" name="Google Shape;376;g183d821f3f4_0_95"/>
          <p:cNvPicPr preferRelativeResize="0"/>
          <p:nvPr/>
        </p:nvPicPr>
        <p:blipFill rotWithShape="1">
          <a:blip r:embed="rId4">
            <a:alphaModFix/>
          </a:blip>
          <a:srcRect b="0" l="0" r="0" t="0"/>
          <a:stretch/>
        </p:blipFill>
        <p:spPr>
          <a:xfrm>
            <a:off x="574611" y="1272390"/>
            <a:ext cx="3228472" cy="3251048"/>
          </a:xfrm>
          <a:prstGeom prst="rect">
            <a:avLst/>
          </a:prstGeom>
          <a:noFill/>
          <a:ln>
            <a:noFill/>
          </a:ln>
        </p:spPr>
      </p:pic>
      <p:sp>
        <p:nvSpPr>
          <p:cNvPr id="377" name="Google Shape;377;g183d821f3f4_0_95"/>
          <p:cNvSpPr/>
          <p:nvPr/>
        </p:nvSpPr>
        <p:spPr>
          <a:xfrm>
            <a:off x="4326410" y="2761343"/>
            <a:ext cx="1319700" cy="914400"/>
          </a:xfrm>
          <a:prstGeom prst="rightArrow">
            <a:avLst>
              <a:gd fmla="val 50000" name="adj1"/>
              <a:gd fmla="val 50000" name="adj2"/>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8" name="Google Shape;378;g183d821f3f4_0_95"/>
          <p:cNvSpPr txBox="1"/>
          <p:nvPr/>
        </p:nvSpPr>
        <p:spPr>
          <a:xfrm>
            <a:off x="105000" y="4813500"/>
            <a:ext cx="6438900" cy="1847100"/>
          </a:xfrm>
          <a:prstGeom prst="rect">
            <a:avLst/>
          </a:prstGeom>
          <a:noFill/>
          <a:ln>
            <a:noFill/>
          </a:ln>
        </p:spPr>
        <p:txBody>
          <a:bodyPr anchorCtr="0" anchor="t" bIns="91425" lIns="91425" spcFirstLastPara="1" rIns="91425" wrap="square" tIns="91425">
            <a:spAutoFit/>
          </a:bodyPr>
          <a:lstStyle/>
          <a:p>
            <a:pPr indent="0" lvl="0" marL="114300" rtl="0" algn="l">
              <a:lnSpc>
                <a:spcPct val="90000"/>
              </a:lnSpc>
              <a:spcBef>
                <a:spcPts val="1000"/>
              </a:spcBef>
              <a:spcAft>
                <a:spcPts val="0"/>
              </a:spcAft>
              <a:buNone/>
            </a:pPr>
            <a:r>
              <a:rPr i="1" lang="en-GB" sz="2400">
                <a:solidFill>
                  <a:schemeClr val="dk1"/>
                </a:solidFill>
                <a:latin typeface="Calibri"/>
                <a:ea typeface="Calibri"/>
                <a:cs typeface="Calibri"/>
                <a:sym typeface="Calibri"/>
              </a:rPr>
              <a:t>“The less I have to repeat myself to professionals when I am unwell the better – I’d like the info to be shared to help people talk to me better and create an accurate picture of my mental health needs too.” </a:t>
            </a:r>
            <a:r>
              <a:rPr b="1" lang="en-GB" sz="1600">
                <a:solidFill>
                  <a:schemeClr val="dk1"/>
                </a:solidFill>
                <a:latin typeface="Calibri"/>
                <a:ea typeface="Calibri"/>
                <a:cs typeface="Calibri"/>
                <a:sym typeface="Calibri"/>
              </a:rPr>
              <a:t>Mental health services in Leeds</a:t>
            </a:r>
            <a:endParaRPr sz="2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cxnSp>
        <p:nvCxnSpPr>
          <p:cNvPr id="384" name="Google Shape;384;g1838801f6da_0_707"/>
          <p:cNvCxnSpPr/>
          <p:nvPr/>
        </p:nvCxnSpPr>
        <p:spPr>
          <a:xfrm>
            <a:off x="457200" y="642550"/>
            <a:ext cx="0" cy="5659500"/>
          </a:xfrm>
          <a:prstGeom prst="straightConnector1">
            <a:avLst/>
          </a:prstGeom>
          <a:noFill/>
          <a:ln cap="flat" cmpd="sng" w="9525">
            <a:solidFill>
              <a:schemeClr val="lt1"/>
            </a:solidFill>
            <a:prstDash val="dash"/>
            <a:round/>
            <a:headEnd len="sm" w="sm" type="none"/>
            <a:tailEnd len="sm" w="sm" type="none"/>
          </a:ln>
        </p:spPr>
      </p:cxnSp>
      <p:sp>
        <p:nvSpPr>
          <p:cNvPr id="385" name="Google Shape;385;g1838801f6da_0_707"/>
          <p:cNvSpPr txBox="1"/>
          <p:nvPr/>
        </p:nvSpPr>
        <p:spPr>
          <a:xfrm>
            <a:off x="909803" y="1487088"/>
            <a:ext cx="10824900" cy="19857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b="0" i="0" lang="en-GB" sz="1800" u="none" cap="none" strike="noStrike">
                <a:solidFill>
                  <a:schemeClr val="lt1"/>
                </a:solidFill>
                <a:latin typeface="Verdana"/>
                <a:ea typeface="Verdana"/>
                <a:cs typeface="Verdana"/>
                <a:sym typeface="Verdana"/>
              </a:rPr>
              <a:t>Body of the text</a:t>
            </a:r>
            <a:endParaRPr b="1" i="0" sz="1800" u="none" cap="none" strike="noStrike">
              <a:solidFill>
                <a:schemeClr val="lt1"/>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1600"/>
              <a:buFont typeface="Arial"/>
              <a:buNone/>
            </a:pPr>
            <a:r>
              <a:t/>
            </a:r>
            <a:endParaRPr b="1" i="0" sz="1600" u="none" cap="none" strike="noStrike">
              <a:solidFill>
                <a:schemeClr val="lt1"/>
              </a:solidFill>
              <a:latin typeface="Quicksand"/>
              <a:ea typeface="Quicksand"/>
              <a:cs typeface="Quicksand"/>
              <a:sym typeface="Quicksand"/>
            </a:endParaRPr>
          </a:p>
          <a:p>
            <a:pPr indent="0" lvl="0" marL="0" marR="0" rtl="0" algn="l">
              <a:lnSpc>
                <a:spcPct val="150000"/>
              </a:lnSpc>
              <a:spcBef>
                <a:spcPts val="0"/>
              </a:spcBef>
              <a:spcAft>
                <a:spcPts val="0"/>
              </a:spcAft>
              <a:buClr>
                <a:srgbClr val="000000"/>
              </a:buClr>
              <a:buSzPts val="1800"/>
              <a:buFont typeface="Arial"/>
              <a:buNone/>
            </a:pPr>
            <a:r>
              <a:t/>
            </a:r>
            <a:endParaRPr b="1" i="0" sz="1800" u="none" cap="none" strike="noStrike">
              <a:solidFill>
                <a:schemeClr val="lt1"/>
              </a:solidFill>
              <a:latin typeface="Quicksand"/>
              <a:ea typeface="Quicksand"/>
              <a:cs typeface="Quicksand"/>
              <a:sym typeface="Quicksand"/>
            </a:endParaRPr>
          </a:p>
          <a:p>
            <a:pPr indent="-171450" lvl="0" marL="285750" marR="0" rtl="0" algn="l">
              <a:lnSpc>
                <a:spcPct val="150000"/>
              </a:lnSpc>
              <a:spcBef>
                <a:spcPts val="0"/>
              </a:spcBef>
              <a:spcAft>
                <a:spcPts val="0"/>
              </a:spcAft>
              <a:buClr>
                <a:schemeClr val="dk1"/>
              </a:buClr>
              <a:buSzPts val="1800"/>
              <a:buFont typeface="Arial"/>
              <a:buNone/>
            </a:pPr>
            <a:r>
              <a:t/>
            </a:r>
            <a:endParaRPr b="1" i="0" sz="1800" u="none" cap="none" strike="noStrike">
              <a:solidFill>
                <a:schemeClr val="lt1"/>
              </a:solidFill>
              <a:latin typeface="Quicksand"/>
              <a:ea typeface="Quicksand"/>
              <a:cs typeface="Quicksand"/>
              <a:sym typeface="Quicksan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6" name="Google Shape;386;g1838801f6da_0_707"/>
          <p:cNvSpPr txBox="1"/>
          <p:nvPr>
            <p:ph type="title"/>
          </p:nvPr>
        </p:nvSpPr>
        <p:spPr>
          <a:xfrm>
            <a:off x="838200" y="319501"/>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200">
                <a:solidFill>
                  <a:srgbClr val="C00000"/>
                </a:solidFill>
              </a:rPr>
              <a:t>Digital Inclusion</a:t>
            </a:r>
            <a:r>
              <a:rPr b="1" lang="en-GB"/>
              <a:t> </a:t>
            </a:r>
            <a:endParaRPr b="1"/>
          </a:p>
        </p:txBody>
      </p:sp>
      <p:sp>
        <p:nvSpPr>
          <p:cNvPr id="387" name="Google Shape;387;g1838801f6da_0_70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t/>
            </a:r>
            <a:endParaRPr/>
          </a:p>
        </p:txBody>
      </p:sp>
      <p:pic>
        <p:nvPicPr>
          <p:cNvPr descr="Graphical user interface, diagram&#10;&#10;Description automatically generated with medium confidence" id="388" name="Google Shape;388;g1838801f6da_0_707"/>
          <p:cNvPicPr preferRelativeResize="0"/>
          <p:nvPr/>
        </p:nvPicPr>
        <p:blipFill rotWithShape="1">
          <a:blip r:embed="rId3">
            <a:alphaModFix/>
          </a:blip>
          <a:srcRect b="0" l="0" r="0" t="0"/>
          <a:stretch/>
        </p:blipFill>
        <p:spPr>
          <a:xfrm>
            <a:off x="6318225" y="2534370"/>
            <a:ext cx="5779074" cy="4067618"/>
          </a:xfrm>
          <a:prstGeom prst="rect">
            <a:avLst/>
          </a:prstGeom>
          <a:noFill/>
          <a:ln>
            <a:noFill/>
          </a:ln>
        </p:spPr>
      </p:pic>
      <p:pic>
        <p:nvPicPr>
          <p:cNvPr id="389" name="Google Shape;389;g1838801f6da_0_707"/>
          <p:cNvPicPr preferRelativeResize="0"/>
          <p:nvPr/>
        </p:nvPicPr>
        <p:blipFill rotWithShape="1">
          <a:blip r:embed="rId4">
            <a:alphaModFix/>
          </a:blip>
          <a:srcRect b="0" l="0" r="0" t="0"/>
          <a:stretch/>
        </p:blipFill>
        <p:spPr>
          <a:xfrm>
            <a:off x="457200" y="1433994"/>
            <a:ext cx="5779085" cy="4076597"/>
          </a:xfrm>
          <a:prstGeom prst="rect">
            <a:avLst/>
          </a:prstGeom>
          <a:noFill/>
          <a:ln>
            <a:noFill/>
          </a:ln>
        </p:spPr>
      </p:pic>
      <p:pic>
        <p:nvPicPr>
          <p:cNvPr id="390" name="Google Shape;390;g1838801f6da_0_707"/>
          <p:cNvPicPr preferRelativeResize="0"/>
          <p:nvPr/>
        </p:nvPicPr>
        <p:blipFill rotWithShape="1">
          <a:blip r:embed="rId5">
            <a:alphaModFix/>
          </a:blip>
          <a:srcRect b="0" l="0" r="0" t="0"/>
          <a:stretch/>
        </p:blipFill>
        <p:spPr>
          <a:xfrm>
            <a:off x="6351478" y="83003"/>
            <a:ext cx="3128950" cy="2214875"/>
          </a:xfrm>
          <a:prstGeom prst="rect">
            <a:avLst/>
          </a:prstGeom>
          <a:noFill/>
          <a:ln>
            <a:noFill/>
          </a:ln>
        </p:spPr>
      </p:pic>
      <p:pic>
        <p:nvPicPr>
          <p:cNvPr id="391" name="Google Shape;391;g1838801f6da_0_707"/>
          <p:cNvPicPr preferRelativeResize="0"/>
          <p:nvPr/>
        </p:nvPicPr>
        <p:blipFill rotWithShape="1">
          <a:blip r:embed="rId6">
            <a:alphaModFix/>
          </a:blip>
          <a:srcRect b="0" l="0" r="0" t="0"/>
          <a:stretch/>
        </p:blipFill>
        <p:spPr>
          <a:xfrm>
            <a:off x="9480426" y="1054000"/>
            <a:ext cx="2738749" cy="11661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
          <p:cNvSpPr txBox="1"/>
          <p:nvPr>
            <p:ph type="title"/>
          </p:nvPr>
        </p:nvSpPr>
        <p:spPr>
          <a:xfrm>
            <a:off x="838200" y="166325"/>
            <a:ext cx="10515600" cy="1158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Verdana"/>
              <a:buNone/>
            </a:pPr>
            <a:r>
              <a:rPr lang="en-GB" sz="3200">
                <a:solidFill>
                  <a:srgbClr val="C00000"/>
                </a:solidFill>
              </a:rPr>
              <a:t>Third Sector digital work examples</a:t>
            </a:r>
            <a:endParaRPr sz="3200">
              <a:solidFill>
                <a:srgbClr val="C00000"/>
              </a:solidFill>
            </a:endParaRPr>
          </a:p>
        </p:txBody>
      </p:sp>
      <p:sp>
        <p:nvSpPr>
          <p:cNvPr id="397" name="Google Shape;397;p4"/>
          <p:cNvSpPr txBox="1"/>
          <p:nvPr>
            <p:ph idx="1" type="body"/>
          </p:nvPr>
        </p:nvSpPr>
        <p:spPr>
          <a:xfrm>
            <a:off x="838200" y="1324325"/>
            <a:ext cx="10515600" cy="5293500"/>
          </a:xfrm>
          <a:prstGeom prst="rect">
            <a:avLst/>
          </a:prstGeom>
          <a:noFill/>
          <a:ln>
            <a:noFill/>
          </a:ln>
        </p:spPr>
        <p:txBody>
          <a:bodyPr anchorCtr="0" anchor="t" bIns="45700" lIns="91425" spcFirstLastPara="1" rIns="91425" wrap="square" tIns="45700">
            <a:normAutofit fontScale="85000" lnSpcReduction="20000"/>
          </a:bodyPr>
          <a:lstStyle/>
          <a:p>
            <a:pPr indent="-358082" lvl="0" marL="342900" rtl="0" algn="l">
              <a:lnSpc>
                <a:spcPct val="115000"/>
              </a:lnSpc>
              <a:spcBef>
                <a:spcPts val="1800"/>
              </a:spcBef>
              <a:spcAft>
                <a:spcPts val="0"/>
              </a:spcAft>
              <a:buClr>
                <a:schemeClr val="dk1"/>
              </a:buClr>
              <a:buSzPct val="100000"/>
              <a:buFont typeface="Verdana"/>
              <a:buChar char="●"/>
            </a:pPr>
            <a:r>
              <a:rPr lang="en-GB" sz="3186" u="sng">
                <a:solidFill>
                  <a:schemeClr val="hlink"/>
                </a:solidFill>
                <a:latin typeface="Verdana"/>
                <a:ea typeface="Verdana"/>
                <a:cs typeface="Verdana"/>
                <a:sym typeface="Verdana"/>
                <a:hlinkClick r:id="rId3"/>
                <a:extLst>
                  <a:ext uri="http://customooxmlschemas.google.com/">
                    <go:slidesCustomData xmlns:go="http://customooxmlschemas.google.com/" textRoundtripDataId="25"/>
                  </a:ext>
                </a:extLst>
              </a:rPr>
              <a:t>Digital Enablement of the Third Sector in Leeds</a:t>
            </a:r>
            <a:r>
              <a:rPr lang="en-GB" sz="3186">
                <a:latin typeface="Verdana"/>
                <a:ea typeface="Verdana"/>
                <a:cs typeface="Verdana"/>
                <a:sym typeface="Verdana"/>
                <a:extLst>
                  <a:ext uri="http://customooxmlschemas.google.com/">
                    <go:slidesCustomData xmlns:go="http://customooxmlschemas.google.com/" textRoundtripDataId="26"/>
                  </a:ext>
                </a:extLst>
              </a:rPr>
              <a:t> -</a:t>
            </a:r>
            <a:r>
              <a:rPr lang="en-GB" sz="3186">
                <a:latin typeface="Verdana"/>
                <a:ea typeface="Verdana"/>
                <a:cs typeface="Verdana"/>
                <a:sym typeface="Verdana"/>
                <a:extLst>
                  <a:ext uri="http://customooxmlschemas.google.com/">
                    <go:slidesCustomData xmlns:go="http://customooxmlschemas.google.com/" textRoundtripDataId="27"/>
                  </a:ext>
                </a:extLst>
              </a:rPr>
              <a:t>progress and the case for supporting digital enablement</a:t>
            </a:r>
            <a:endParaRPr sz="3186">
              <a:latin typeface="Verdana"/>
              <a:ea typeface="Verdana"/>
              <a:cs typeface="Verdana"/>
              <a:sym typeface="Verdana"/>
              <a:extLst>
                <a:ext uri="http://customooxmlschemas.google.com/">
                  <go:slidesCustomData xmlns:go="http://customooxmlschemas.google.com/" textRoundtripDataId="28"/>
                </a:ext>
              </a:extLst>
            </a:endParaRPr>
          </a:p>
          <a:p>
            <a:pPr indent="-358082" lvl="0" marL="342900" rtl="0" algn="l">
              <a:lnSpc>
                <a:spcPct val="115000"/>
              </a:lnSpc>
              <a:spcBef>
                <a:spcPts val="1800"/>
              </a:spcBef>
              <a:spcAft>
                <a:spcPts val="0"/>
              </a:spcAft>
              <a:buClr>
                <a:schemeClr val="dk1"/>
              </a:buClr>
              <a:buSzPct val="100000"/>
              <a:buFont typeface="Verdana"/>
              <a:buChar char="●"/>
            </a:pPr>
            <a:r>
              <a:rPr lang="en-GB" sz="3186" u="sng">
                <a:solidFill>
                  <a:schemeClr val="hlink"/>
                </a:solidFill>
                <a:latin typeface="Verdana"/>
                <a:ea typeface="Verdana"/>
                <a:cs typeface="Verdana"/>
                <a:sym typeface="Verdana"/>
                <a:hlinkClick r:id="rId4"/>
                <a:extLst>
                  <a:ext uri="http://customooxmlschemas.google.com/">
                    <go:slidesCustomData xmlns:go="http://customooxmlschemas.google.com/" textRoundtripDataId="29"/>
                  </a:ext>
                </a:extLst>
              </a:rPr>
              <a:t>Community and Third Sector Digital Transformation - VAL with Forum Central: key areas for development</a:t>
            </a:r>
            <a:endParaRPr sz="3186">
              <a:latin typeface="Verdana"/>
              <a:ea typeface="Verdana"/>
              <a:cs typeface="Verdana"/>
              <a:sym typeface="Verdana"/>
            </a:endParaRPr>
          </a:p>
          <a:p>
            <a:pPr indent="0" lvl="0" marL="457200" rtl="0" algn="l">
              <a:lnSpc>
                <a:spcPct val="115000"/>
              </a:lnSpc>
              <a:spcBef>
                <a:spcPts val="1800"/>
              </a:spcBef>
              <a:spcAft>
                <a:spcPts val="0"/>
              </a:spcAft>
              <a:buNone/>
            </a:pPr>
            <a:r>
              <a:t/>
            </a:r>
            <a:endParaRPr sz="3186">
              <a:latin typeface="Verdana"/>
              <a:ea typeface="Verdana"/>
              <a:cs typeface="Verdana"/>
              <a:sym typeface="Verdana"/>
            </a:endParaRPr>
          </a:p>
          <a:p>
            <a:pPr indent="-400602" lvl="0" marL="457200" rtl="0" algn="l">
              <a:lnSpc>
                <a:spcPct val="100000"/>
              </a:lnSpc>
              <a:spcBef>
                <a:spcPts val="0"/>
              </a:spcBef>
              <a:spcAft>
                <a:spcPts val="0"/>
              </a:spcAft>
              <a:buSzPct val="100000"/>
              <a:buFont typeface="Verdana"/>
              <a:buChar char="●"/>
            </a:pPr>
            <a:r>
              <a:rPr lang="en-GB" sz="3186" u="sng">
                <a:solidFill>
                  <a:schemeClr val="hlink"/>
                </a:solidFill>
                <a:latin typeface="Verdana"/>
                <a:ea typeface="Verdana"/>
                <a:cs typeface="Verdana"/>
                <a:sym typeface="Verdana"/>
                <a:hlinkClick r:id="rId5"/>
              </a:rPr>
              <a:t>Third Sector Visibility Project</a:t>
            </a:r>
            <a:r>
              <a:rPr lang="en-GB" sz="3186" u="sng">
                <a:solidFill>
                  <a:schemeClr val="hlink"/>
                </a:solidFill>
                <a:latin typeface="Verdana"/>
                <a:ea typeface="Verdana"/>
                <a:cs typeface="Verdana"/>
                <a:sym typeface="Verdana"/>
              </a:rPr>
              <a:t> - building on LOOP</a:t>
            </a:r>
            <a:endParaRPr sz="3186" u="sng">
              <a:solidFill>
                <a:schemeClr val="hlink"/>
              </a:solidFill>
              <a:latin typeface="Verdana"/>
              <a:ea typeface="Verdana"/>
              <a:cs typeface="Verdana"/>
              <a:sym typeface="Verdana"/>
            </a:endParaRPr>
          </a:p>
          <a:p>
            <a:pPr indent="0" lvl="0" marL="457200" rtl="0" algn="l">
              <a:lnSpc>
                <a:spcPct val="100000"/>
              </a:lnSpc>
              <a:spcBef>
                <a:spcPts val="0"/>
              </a:spcBef>
              <a:spcAft>
                <a:spcPts val="0"/>
              </a:spcAft>
              <a:buNone/>
            </a:pPr>
            <a:r>
              <a:t/>
            </a:r>
            <a:endParaRPr sz="3186" u="sng">
              <a:solidFill>
                <a:schemeClr val="hlink"/>
              </a:solidFill>
              <a:latin typeface="Verdana"/>
              <a:ea typeface="Verdana"/>
              <a:cs typeface="Verdana"/>
              <a:sym typeface="Verdana"/>
            </a:endParaRPr>
          </a:p>
          <a:p>
            <a:pPr indent="-358082" lvl="0" marL="342900" rtl="0" algn="l">
              <a:lnSpc>
                <a:spcPct val="115000"/>
              </a:lnSpc>
              <a:spcBef>
                <a:spcPts val="1800"/>
              </a:spcBef>
              <a:spcAft>
                <a:spcPts val="0"/>
              </a:spcAft>
              <a:buClr>
                <a:srgbClr val="0000FF"/>
              </a:buClr>
              <a:buSzPct val="100000"/>
              <a:buFont typeface="Verdana"/>
              <a:buChar char="●"/>
            </a:pPr>
            <a:r>
              <a:rPr lang="en-GB" sz="3186" u="sng">
                <a:solidFill>
                  <a:schemeClr val="hlink"/>
                </a:solidFill>
                <a:latin typeface="Verdana"/>
                <a:ea typeface="Verdana"/>
                <a:cs typeface="Verdana"/>
                <a:sym typeface="Verdana"/>
                <a:hlinkClick r:id="rId6"/>
              </a:rPr>
              <a:t>Digitising-Leeds-Risks-and-Opportunities</a:t>
            </a:r>
            <a:endParaRPr b="1" sz="3186">
              <a:solidFill>
                <a:srgbClr val="0000FF"/>
              </a:solidFill>
              <a:latin typeface="Verdana"/>
              <a:ea typeface="Verdana"/>
              <a:cs typeface="Verdana"/>
              <a:sym typeface="Verdana"/>
            </a:endParaRPr>
          </a:p>
          <a:p>
            <a:pPr indent="0" lvl="0" marL="0" rtl="0" algn="l">
              <a:lnSpc>
                <a:spcPct val="115000"/>
              </a:lnSpc>
              <a:spcBef>
                <a:spcPts val="1800"/>
              </a:spcBef>
              <a:spcAft>
                <a:spcPts val="0"/>
              </a:spcAft>
              <a:buNone/>
            </a:pPr>
            <a:r>
              <a:t/>
            </a:r>
            <a:endParaRPr sz="3186">
              <a:solidFill>
                <a:srgbClr val="0000FF"/>
              </a:solidFill>
              <a:latin typeface="Verdana"/>
              <a:ea typeface="Verdana"/>
              <a:cs typeface="Verdana"/>
              <a:sym typeface="Verdana"/>
            </a:endParaRPr>
          </a:p>
          <a:p>
            <a:pPr indent="0" lvl="0" marL="457200" rtl="0" algn="l">
              <a:lnSpc>
                <a:spcPct val="115000"/>
              </a:lnSpc>
              <a:spcBef>
                <a:spcPts val="1800"/>
              </a:spcBef>
              <a:spcAft>
                <a:spcPts val="0"/>
              </a:spcAft>
              <a:buSzPct val="58064"/>
              <a:buNone/>
            </a:pPr>
            <a:r>
              <a:t/>
            </a:r>
            <a:endParaRPr sz="4000">
              <a:solidFill>
                <a:srgbClr val="0000FF"/>
              </a:solidFill>
              <a:latin typeface="Verdana"/>
              <a:ea typeface="Verdana"/>
              <a:cs typeface="Verdana"/>
              <a:sym typeface="Verdana"/>
            </a:endParaRPr>
          </a:p>
        </p:txBody>
      </p:sp>
      <p:pic>
        <p:nvPicPr>
          <p:cNvPr id="398" name="Google Shape;398;p4"/>
          <p:cNvPicPr preferRelativeResize="0"/>
          <p:nvPr/>
        </p:nvPicPr>
        <p:blipFill rotWithShape="1">
          <a:blip r:embed="rId7">
            <a:alphaModFix/>
          </a:blip>
          <a:srcRect b="0" l="0" r="0" t="0"/>
          <a:stretch/>
        </p:blipFill>
        <p:spPr>
          <a:xfrm>
            <a:off x="303449" y="5650914"/>
            <a:ext cx="2641899" cy="1047611"/>
          </a:xfrm>
          <a:prstGeom prst="rect">
            <a:avLst/>
          </a:prstGeom>
          <a:noFill/>
          <a:ln>
            <a:noFill/>
          </a:ln>
        </p:spPr>
      </p:pic>
      <p:pic>
        <p:nvPicPr>
          <p:cNvPr descr="A picture containing shape&#10;&#10;Description automatically generated" id="399" name="Google Shape;399;p4"/>
          <p:cNvPicPr preferRelativeResize="0"/>
          <p:nvPr/>
        </p:nvPicPr>
        <p:blipFill rotWithShape="1">
          <a:blip r:embed="rId8">
            <a:alphaModFix/>
          </a:blip>
          <a:srcRect b="0" l="0" r="0" t="0"/>
          <a:stretch/>
        </p:blipFill>
        <p:spPr>
          <a:xfrm>
            <a:off x="4029900" y="5547925"/>
            <a:ext cx="2575004" cy="1158001"/>
          </a:xfrm>
          <a:prstGeom prst="rect">
            <a:avLst/>
          </a:prstGeom>
          <a:noFill/>
          <a:ln>
            <a:noFill/>
          </a:ln>
        </p:spPr>
      </p:pic>
      <p:pic>
        <p:nvPicPr>
          <p:cNvPr id="400" name="Google Shape;400;p4"/>
          <p:cNvPicPr preferRelativeResize="0"/>
          <p:nvPr/>
        </p:nvPicPr>
        <p:blipFill rotWithShape="1">
          <a:blip r:embed="rId9">
            <a:alphaModFix/>
          </a:blip>
          <a:srcRect b="0" l="0" r="0" t="0"/>
          <a:stretch/>
        </p:blipFill>
        <p:spPr>
          <a:xfrm>
            <a:off x="7296349" y="5469198"/>
            <a:ext cx="2187729" cy="1158000"/>
          </a:xfrm>
          <a:prstGeom prst="rect">
            <a:avLst/>
          </a:prstGeom>
          <a:noFill/>
          <a:ln>
            <a:noFill/>
          </a:ln>
        </p:spPr>
      </p:pic>
      <p:pic>
        <p:nvPicPr>
          <p:cNvPr descr="Logo, company name&#10;&#10;Description automatically generated" id="401" name="Google Shape;401;p4"/>
          <p:cNvPicPr preferRelativeResize="0"/>
          <p:nvPr/>
        </p:nvPicPr>
        <p:blipFill rotWithShape="1">
          <a:blip r:embed="rId10">
            <a:alphaModFix/>
          </a:blip>
          <a:srcRect b="0" l="0" r="0" t="0"/>
          <a:stretch/>
        </p:blipFill>
        <p:spPr>
          <a:xfrm>
            <a:off x="10166948" y="5547922"/>
            <a:ext cx="1338750" cy="1338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6" name="Shape 406"/>
        <p:cNvGrpSpPr/>
        <p:nvPr/>
      </p:nvGrpSpPr>
      <p:grpSpPr>
        <a:xfrm>
          <a:off x="0" y="0"/>
          <a:ext cx="0" cy="0"/>
          <a:chOff x="0" y="0"/>
          <a:chExt cx="0" cy="0"/>
        </a:xfrm>
      </p:grpSpPr>
      <p:sp>
        <p:nvSpPr>
          <p:cNvPr id="407" name="Google Shape;407;g1838801f6da_0_120"/>
          <p:cNvSpPr txBox="1"/>
          <p:nvPr/>
        </p:nvSpPr>
        <p:spPr>
          <a:xfrm>
            <a:off x="488118" y="736605"/>
            <a:ext cx="11093400" cy="4569600"/>
          </a:xfrm>
          <a:prstGeom prst="rect">
            <a:avLst/>
          </a:prstGeom>
          <a:solidFill>
            <a:srgbClr val="D8D8D8">
              <a:alpha val="2274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8" name="Google Shape;408;g1838801f6da_0_120"/>
          <p:cNvSpPr/>
          <p:nvPr/>
        </p:nvSpPr>
        <p:spPr>
          <a:xfrm>
            <a:off x="767408" y="1413570"/>
            <a:ext cx="532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9" name="Google Shape;409;g1838801f6da_0_120"/>
          <p:cNvSpPr/>
          <p:nvPr/>
        </p:nvSpPr>
        <p:spPr>
          <a:xfrm>
            <a:off x="299356" y="908720"/>
            <a:ext cx="11593200" cy="1554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chemeClr val="dk1"/>
              </a:solidFill>
              <a:latin typeface="Arial"/>
              <a:ea typeface="Arial"/>
              <a:cs typeface="Arial"/>
              <a:sym typeface="Arial"/>
            </a:endParaRPr>
          </a:p>
        </p:txBody>
      </p:sp>
      <p:sp>
        <p:nvSpPr>
          <p:cNvPr id="410" name="Google Shape;410;g1838801f6da_0_120"/>
          <p:cNvSpPr/>
          <p:nvPr/>
        </p:nvSpPr>
        <p:spPr>
          <a:xfrm>
            <a:off x="484428" y="3270892"/>
            <a:ext cx="107955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Noto Sans"/>
              <a:buNone/>
            </a:pPr>
            <a:r>
              <a:t/>
            </a:r>
            <a:endParaRPr b="0"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2060"/>
              </a:solidFill>
              <a:latin typeface="Arial"/>
              <a:ea typeface="Arial"/>
              <a:cs typeface="Arial"/>
              <a:sym typeface="Arial"/>
            </a:endParaRPr>
          </a:p>
        </p:txBody>
      </p:sp>
      <p:sp>
        <p:nvSpPr>
          <p:cNvPr id="411" name="Google Shape;411;g1838801f6da_0_120"/>
          <p:cNvSpPr/>
          <p:nvPr/>
        </p:nvSpPr>
        <p:spPr>
          <a:xfrm>
            <a:off x="407368" y="4221088"/>
            <a:ext cx="10958100" cy="646200"/>
          </a:xfrm>
          <a:prstGeom prst="rect">
            <a:avLst/>
          </a:prstGeom>
          <a:noFill/>
          <a:ln>
            <a:noFill/>
          </a:ln>
        </p:spPr>
        <p:txBody>
          <a:bodyPr anchorCtr="0" anchor="t" bIns="45700" lIns="91425" spcFirstLastPara="1" rIns="91425" wrap="square" tIns="45700">
            <a:noAutofit/>
          </a:bodyPr>
          <a:lstStyle/>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206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2060"/>
              </a:solidFill>
              <a:latin typeface="Arial"/>
              <a:ea typeface="Arial"/>
              <a:cs typeface="Arial"/>
              <a:sym typeface="Arial"/>
            </a:endParaRPr>
          </a:p>
        </p:txBody>
      </p:sp>
      <p:sp>
        <p:nvSpPr>
          <p:cNvPr id="412" name="Google Shape;412;g1838801f6da_0_120"/>
          <p:cNvSpPr txBox="1"/>
          <p:nvPr/>
        </p:nvSpPr>
        <p:spPr>
          <a:xfrm>
            <a:off x="587336" y="90691"/>
            <a:ext cx="11978700" cy="645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3200"/>
              <a:buFont typeface="Calibri"/>
              <a:buNone/>
            </a:pPr>
            <a:r>
              <a:t/>
            </a:r>
            <a:endParaRPr b="1" i="0" sz="3200" u="none" cap="none" strike="noStrike">
              <a:solidFill>
                <a:srgbClr val="C00000"/>
              </a:solidFill>
              <a:latin typeface="Calibri"/>
              <a:ea typeface="Calibri"/>
              <a:cs typeface="Calibri"/>
              <a:sym typeface="Calibri"/>
            </a:endParaRPr>
          </a:p>
        </p:txBody>
      </p:sp>
      <p:sp>
        <p:nvSpPr>
          <p:cNvPr id="413" name="Google Shape;413;g1838801f6da_0_120"/>
          <p:cNvSpPr txBox="1"/>
          <p:nvPr/>
        </p:nvSpPr>
        <p:spPr>
          <a:xfrm>
            <a:off x="680239" y="924694"/>
            <a:ext cx="11161200" cy="4524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GB" sz="3200">
                <a:solidFill>
                  <a:srgbClr val="C00000"/>
                </a:solidFill>
                <a:latin typeface="Calibri"/>
                <a:ea typeface="Calibri"/>
                <a:cs typeface="Calibri"/>
                <a:sym typeface="Calibri"/>
              </a:rPr>
              <a:t>Barriers to integration:</a:t>
            </a:r>
            <a:endParaRPr b="0" i="0" sz="3900" u="none" cap="none" strike="noStrike">
              <a:solidFill>
                <a:srgbClr val="C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2100" u="none" cap="none" strike="noStrike">
                <a:solidFill>
                  <a:srgbClr val="002060"/>
                </a:solidFill>
                <a:latin typeface="Arial"/>
                <a:ea typeface="Arial"/>
                <a:cs typeface="Arial"/>
                <a:sym typeface="Arial"/>
              </a:rPr>
              <a:t>It is hard to navigate services </a:t>
            </a:r>
            <a:endParaRPr b="1" i="0" sz="21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100" u="none" cap="none" strike="noStrike">
                <a:solidFill>
                  <a:schemeClr val="dk1"/>
                </a:solidFill>
                <a:latin typeface="Arial"/>
                <a:ea typeface="Arial"/>
                <a:cs typeface="Arial"/>
                <a:sym typeface="Arial"/>
              </a:rPr>
              <a:t>knowing who does what, who to contact and how to access services.</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2100" u="none" cap="none" strike="noStrike">
                <a:solidFill>
                  <a:srgbClr val="002060"/>
                </a:solidFill>
                <a:latin typeface="Arial"/>
                <a:ea typeface="Arial"/>
                <a:cs typeface="Arial"/>
                <a:sym typeface="Arial"/>
              </a:rPr>
              <a:t>Where the third sector can access NHS patient information systems:</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100" u="none" cap="none" strike="noStrike">
                <a:solidFill>
                  <a:schemeClr val="dk1"/>
                </a:solidFill>
                <a:latin typeface="Arial"/>
                <a:ea typeface="Arial"/>
                <a:cs typeface="Arial"/>
                <a:sym typeface="Arial"/>
              </a:rPr>
              <a:t>creating a barrier to providing seamless, joined up care.</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2100" u="none" cap="none" strike="noStrike">
                <a:solidFill>
                  <a:srgbClr val="002060"/>
                </a:solidFill>
                <a:latin typeface="Arial"/>
                <a:ea typeface="Arial"/>
                <a:cs typeface="Arial"/>
                <a:sym typeface="Arial"/>
              </a:rPr>
              <a:t>Challenges to meet NHS governance, contractual and reporting requirements and meetings convened by statutory agencies can be intimidating &amp; / or inaccessible:</a:t>
            </a:r>
            <a:r>
              <a:rPr b="0" i="0" lang="en-GB" sz="2100" u="none" cap="none" strike="noStrike">
                <a:solidFill>
                  <a:srgbClr val="002060"/>
                </a:solidFill>
                <a:latin typeface="Arial"/>
                <a:ea typeface="Arial"/>
                <a:cs typeface="Arial"/>
                <a:sym typeface="Arial"/>
              </a:rPr>
              <a:t> </a:t>
            </a:r>
            <a:endParaRPr b="0" i="0" sz="21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100" u="none" cap="none" strike="noStrike">
                <a:solidFill>
                  <a:schemeClr val="dk1"/>
                </a:solidFill>
                <a:latin typeface="Arial"/>
                <a:ea typeface="Arial"/>
                <a:cs typeface="Arial"/>
                <a:sym typeface="Arial"/>
              </a:rPr>
              <a:t>due to limited central / corporate resource other than in the largest 3rd sector organisations, and the formality and scale of statutory agency’s meetings.</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GB" sz="2100" u="none" cap="none" strike="noStrike">
                <a:solidFill>
                  <a:srgbClr val="002060"/>
                </a:solidFill>
                <a:latin typeface="Arial"/>
                <a:ea typeface="Arial"/>
                <a:cs typeface="Arial"/>
                <a:sym typeface="Arial"/>
              </a:rPr>
              <a:t>Insecurity of third sector funding: </a:t>
            </a:r>
            <a:endParaRPr b="1" i="0" sz="21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2100" u="none" cap="none" strike="noStrike">
                <a:solidFill>
                  <a:schemeClr val="dk1"/>
                </a:solidFill>
                <a:latin typeface="Arial"/>
                <a:ea typeface="Arial"/>
                <a:cs typeface="Arial"/>
                <a:sym typeface="Arial"/>
              </a:rPr>
              <a:t>short term and not supporting full cost recovery, resulting in organisational financial insecurity and risk of losing staff with significant skills, knowledge and expertise from the Leeds health and care system</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1838801f6da_0_495"/>
          <p:cNvSpPr txBox="1"/>
          <p:nvPr/>
        </p:nvSpPr>
        <p:spPr>
          <a:xfrm>
            <a:off x="533075" y="230525"/>
            <a:ext cx="8178900" cy="56190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600"/>
              </a:spcBef>
              <a:spcAft>
                <a:spcPts val="0"/>
              </a:spcAft>
              <a:buClr>
                <a:srgbClr val="000000"/>
              </a:buClr>
              <a:buSzPts val="2800"/>
              <a:buFont typeface="Arial"/>
              <a:buNone/>
            </a:pPr>
            <a:r>
              <a:rPr b="0" i="0" lang="en-GB" sz="2800" u="none" cap="none" strike="noStrike">
                <a:solidFill>
                  <a:srgbClr val="000000"/>
                </a:solidFill>
                <a:latin typeface="Calibri"/>
                <a:ea typeface="Calibri"/>
                <a:cs typeface="Calibri"/>
                <a:sym typeface="Calibri"/>
              </a:rPr>
              <a:t>‘Digital and data underpin effective health and care system working. If we are interested in driving Public Health outcomes, understanding our communities, allocating resources effectively, getting best value, tackling Health Inequalities and being patient/person centred …then we can’t afford not to involve the voluntary, community and social enterprise sectors’.</a:t>
            </a:r>
            <a:endParaRPr b="0" i="0" sz="2800" u="none" cap="none" strike="noStrike">
              <a:solidFill>
                <a:srgbClr val="000000"/>
              </a:solidFill>
              <a:latin typeface="Calibri"/>
              <a:ea typeface="Calibri"/>
              <a:cs typeface="Calibri"/>
              <a:sym typeface="Calibri"/>
            </a:endParaRPr>
          </a:p>
          <a:p>
            <a:pPr indent="0" lvl="0" marL="0" marR="0" rtl="0" algn="l">
              <a:lnSpc>
                <a:spcPct val="150000"/>
              </a:lnSpc>
              <a:spcBef>
                <a:spcPts val="600"/>
              </a:spcBef>
              <a:spcAft>
                <a:spcPts val="0"/>
              </a:spcAft>
              <a:buClr>
                <a:srgbClr val="000000"/>
              </a:buClr>
              <a:buSzPts val="2800"/>
              <a:buFont typeface="Arial"/>
              <a:buNone/>
            </a:pPr>
            <a:r>
              <a:rPr b="1" i="0" lang="en-GB" sz="2800" u="none" cap="none" strike="noStrike">
                <a:solidFill>
                  <a:srgbClr val="000000"/>
                </a:solidFill>
                <a:latin typeface="Calibri"/>
                <a:ea typeface="Calibri"/>
                <a:cs typeface="Calibri"/>
                <a:sym typeface="Calibri"/>
              </a:rPr>
              <a:t>Cathy Elliott, Chair of </a:t>
            </a:r>
            <a:r>
              <a:rPr b="1" i="0" lang="en-GB" sz="2800" u="none" cap="none" strike="noStrike">
                <a:solidFill>
                  <a:srgbClr val="000000"/>
                </a:solidFill>
                <a:highlight>
                  <a:schemeClr val="lt1"/>
                </a:highlight>
                <a:latin typeface="Calibri"/>
                <a:ea typeface="Calibri"/>
                <a:cs typeface="Calibri"/>
                <a:sym typeface="Calibri"/>
              </a:rPr>
              <a:t>NHS West </a:t>
            </a:r>
            <a:r>
              <a:rPr b="1" lang="en-GB" sz="2800">
                <a:latin typeface="Calibri"/>
                <a:ea typeface="Calibri"/>
                <a:cs typeface="Calibri"/>
                <a:sym typeface="Calibri"/>
              </a:rPr>
              <a:t>Yorkshire </a:t>
            </a:r>
            <a:r>
              <a:rPr b="1" lang="en-GB" sz="2800">
                <a:latin typeface="Calibri"/>
                <a:ea typeface="Calibri"/>
                <a:cs typeface="Calibri"/>
                <a:sym typeface="Calibri"/>
              </a:rPr>
              <a:t>ICB</a:t>
            </a:r>
            <a:endParaRPr b="1" sz="2800">
              <a:latin typeface="Calibri"/>
              <a:ea typeface="Calibri"/>
              <a:cs typeface="Calibri"/>
              <a:sym typeface="Calibri"/>
            </a:endParaRPr>
          </a:p>
        </p:txBody>
      </p:sp>
      <p:pic>
        <p:nvPicPr>
          <p:cNvPr id="189" name="Google Shape;189;g1838801f6da_0_495"/>
          <p:cNvPicPr preferRelativeResize="0"/>
          <p:nvPr/>
        </p:nvPicPr>
        <p:blipFill rotWithShape="1">
          <a:blip r:embed="rId3">
            <a:alphaModFix/>
          </a:blip>
          <a:srcRect b="0" l="35836" r="35816" t="22063"/>
          <a:stretch/>
        </p:blipFill>
        <p:spPr>
          <a:xfrm>
            <a:off x="9162000" y="367625"/>
            <a:ext cx="2592000" cy="5344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8"/>
          <p:cNvSpPr txBox="1"/>
          <p:nvPr>
            <p:ph type="title"/>
          </p:nvPr>
        </p:nvSpPr>
        <p:spPr>
          <a:xfrm>
            <a:off x="393500" y="365125"/>
            <a:ext cx="115938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Verdana"/>
              <a:buNone/>
            </a:pPr>
            <a:r>
              <a:rPr b="1" lang="en-GB" sz="3600">
                <a:latin typeface="Verdana"/>
                <a:ea typeface="Verdana"/>
                <a:cs typeface="Verdana"/>
                <a:sym typeface="Verdana"/>
              </a:rPr>
              <a:t>Questions for you</a:t>
            </a:r>
            <a:endParaRPr/>
          </a:p>
        </p:txBody>
      </p:sp>
      <p:sp>
        <p:nvSpPr>
          <p:cNvPr id="419" name="Google Shape;419;p8"/>
          <p:cNvSpPr txBox="1"/>
          <p:nvPr>
            <p:ph idx="1" type="body"/>
          </p:nvPr>
        </p:nvSpPr>
        <p:spPr>
          <a:xfrm>
            <a:off x="4847900" y="1535175"/>
            <a:ext cx="7265400" cy="5100600"/>
          </a:xfrm>
          <a:prstGeom prst="rect">
            <a:avLst/>
          </a:prstGeom>
          <a:noFill/>
          <a:ln>
            <a:noFill/>
          </a:ln>
        </p:spPr>
        <p:txBody>
          <a:bodyPr anchorCtr="0" anchor="t" bIns="45700" lIns="91425" spcFirstLastPara="1" rIns="91425" wrap="square" tIns="45700">
            <a:normAutofit fontScale="47500"/>
          </a:bodyPr>
          <a:lstStyle/>
          <a:p>
            <a:pPr indent="-349250" lvl="0" marL="457200" rtl="0" algn="l">
              <a:lnSpc>
                <a:spcPct val="115000"/>
              </a:lnSpc>
              <a:spcBef>
                <a:spcPts val="1000"/>
              </a:spcBef>
              <a:spcAft>
                <a:spcPts val="0"/>
              </a:spcAft>
              <a:buSzPct val="100000"/>
              <a:buFont typeface="Verdana"/>
              <a:buChar char="•"/>
            </a:pPr>
            <a:r>
              <a:rPr lang="en-GB" sz="4000">
                <a:latin typeface="Verdana"/>
                <a:ea typeface="Verdana"/>
                <a:cs typeface="Verdana"/>
                <a:sym typeface="Verdana"/>
                <a:extLst>
                  <a:ext uri="http://customooxmlschemas.google.com/">
                    <go:slidesCustomData xmlns:go="http://customooxmlschemas.google.com/" textRoundtripDataId="30"/>
                  </a:ext>
                </a:extLst>
              </a:rPr>
              <a:t>How can we work together to ensure the third sector is where it needs to be to co-produce strategy and plans, and secure investment so the third sector is properly resourced to play its part?</a:t>
            </a:r>
            <a:endParaRPr sz="4000">
              <a:latin typeface="Verdana"/>
              <a:ea typeface="Verdana"/>
              <a:cs typeface="Verdana"/>
              <a:sym typeface="Verdana"/>
            </a:endParaRPr>
          </a:p>
          <a:p>
            <a:pPr indent="0" lvl="0" marL="457200" rtl="0" algn="l">
              <a:lnSpc>
                <a:spcPct val="115000"/>
              </a:lnSpc>
              <a:spcBef>
                <a:spcPts val="1000"/>
              </a:spcBef>
              <a:spcAft>
                <a:spcPts val="0"/>
              </a:spcAft>
              <a:buSzPct val="180000"/>
              <a:buNone/>
            </a:pPr>
            <a:r>
              <a:t/>
            </a:r>
            <a:endParaRPr sz="2500">
              <a:latin typeface="Verdana"/>
              <a:ea typeface="Verdana"/>
              <a:cs typeface="Verdana"/>
              <a:sym typeface="Verdana"/>
            </a:endParaRPr>
          </a:p>
          <a:p>
            <a:pPr indent="-349250" lvl="0" marL="457200" rtl="0" algn="l">
              <a:lnSpc>
                <a:spcPct val="115000"/>
              </a:lnSpc>
              <a:spcBef>
                <a:spcPts val="1000"/>
              </a:spcBef>
              <a:spcAft>
                <a:spcPts val="0"/>
              </a:spcAft>
              <a:buSzPct val="100000"/>
              <a:buFont typeface="Verdana"/>
              <a:buChar char="•"/>
            </a:pPr>
            <a:r>
              <a:rPr lang="en-GB" sz="4000">
                <a:latin typeface="Verdana"/>
                <a:ea typeface="Verdana"/>
                <a:cs typeface="Verdana"/>
                <a:sym typeface="Verdana"/>
              </a:rPr>
              <a:t>What do we need to do to articulate our collective ambition, priorities and recommendations, which feed into all our strategies &amp; plans?</a:t>
            </a:r>
            <a:endParaRPr sz="4000">
              <a:latin typeface="Verdana"/>
              <a:ea typeface="Verdana"/>
              <a:cs typeface="Verdana"/>
              <a:sym typeface="Verdana"/>
            </a:endParaRPr>
          </a:p>
          <a:p>
            <a:pPr indent="0" lvl="0" marL="457200" rtl="0" algn="l">
              <a:lnSpc>
                <a:spcPct val="115000"/>
              </a:lnSpc>
              <a:spcBef>
                <a:spcPts val="1000"/>
              </a:spcBef>
              <a:spcAft>
                <a:spcPts val="0"/>
              </a:spcAft>
              <a:buSzPct val="180000"/>
              <a:buNone/>
            </a:pPr>
            <a:r>
              <a:t/>
            </a:r>
            <a:endParaRPr sz="2500">
              <a:latin typeface="Verdana"/>
              <a:ea typeface="Verdana"/>
              <a:cs typeface="Verdana"/>
              <a:sym typeface="Verdana"/>
            </a:endParaRPr>
          </a:p>
          <a:p>
            <a:pPr indent="-349250" lvl="0" marL="457200" rtl="0" algn="l">
              <a:lnSpc>
                <a:spcPct val="115000"/>
              </a:lnSpc>
              <a:spcBef>
                <a:spcPts val="1000"/>
              </a:spcBef>
              <a:spcAft>
                <a:spcPts val="0"/>
              </a:spcAft>
              <a:buSzPct val="100000"/>
              <a:buFont typeface="Verdana"/>
              <a:buChar char="•"/>
            </a:pPr>
            <a:r>
              <a:rPr lang="en-GB" sz="4000">
                <a:latin typeface="Verdana"/>
                <a:ea typeface="Verdana"/>
                <a:cs typeface="Verdana"/>
                <a:sym typeface="Verdana"/>
              </a:rPr>
              <a:t>How can you support third sector colleagues to connect with the strategic development?</a:t>
            </a:r>
            <a:endParaRPr sz="4000">
              <a:latin typeface="Verdana"/>
              <a:ea typeface="Verdana"/>
              <a:cs typeface="Verdana"/>
              <a:sym typeface="Verdana"/>
            </a:endParaRPr>
          </a:p>
          <a:p>
            <a:pPr indent="0" lvl="0" marL="457200" rtl="0" algn="l">
              <a:lnSpc>
                <a:spcPct val="115000"/>
              </a:lnSpc>
              <a:spcBef>
                <a:spcPts val="1000"/>
              </a:spcBef>
              <a:spcAft>
                <a:spcPts val="0"/>
              </a:spcAft>
              <a:buSzPct val="180000"/>
              <a:buNone/>
            </a:pPr>
            <a:r>
              <a:t/>
            </a:r>
            <a:endParaRPr sz="2500">
              <a:latin typeface="Verdana"/>
              <a:ea typeface="Verdana"/>
              <a:cs typeface="Verdana"/>
              <a:sym typeface="Verdana"/>
            </a:endParaRPr>
          </a:p>
          <a:p>
            <a:pPr indent="-349250" lvl="0" marL="457200" rtl="0" algn="l">
              <a:lnSpc>
                <a:spcPct val="115000"/>
              </a:lnSpc>
              <a:spcBef>
                <a:spcPts val="1000"/>
              </a:spcBef>
              <a:spcAft>
                <a:spcPts val="0"/>
              </a:spcAft>
              <a:buSzPct val="100000"/>
              <a:buFont typeface="Verdana"/>
              <a:buChar char="•"/>
            </a:pPr>
            <a:r>
              <a:rPr lang="en-GB" sz="4000">
                <a:latin typeface="Verdana"/>
                <a:ea typeface="Verdana"/>
                <a:cs typeface="Verdana"/>
                <a:sym typeface="Verdana"/>
              </a:rPr>
              <a:t>How much resource can we leverage from across the system to provide capacity to make this happen?</a:t>
            </a:r>
            <a:endParaRPr/>
          </a:p>
        </p:txBody>
      </p:sp>
      <p:pic>
        <p:nvPicPr>
          <p:cNvPr id="420" name="Google Shape;420;p8"/>
          <p:cNvPicPr preferRelativeResize="0"/>
          <p:nvPr/>
        </p:nvPicPr>
        <p:blipFill rotWithShape="1">
          <a:blip r:embed="rId3">
            <a:alphaModFix/>
          </a:blip>
          <a:srcRect b="0" l="0" r="0" t="0"/>
          <a:stretch/>
        </p:blipFill>
        <p:spPr>
          <a:xfrm>
            <a:off x="306800" y="1399625"/>
            <a:ext cx="4602725" cy="4696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18688fda984_0_9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427" name="Google Shape;427;g18688fda984_0_93"/>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428" name="Google Shape;428;g18688fda984_0_93"/>
          <p:cNvPicPr preferRelativeResize="0"/>
          <p:nvPr/>
        </p:nvPicPr>
        <p:blipFill rotWithShape="1">
          <a:blip r:embed="rId3">
            <a:alphaModFix/>
          </a:blip>
          <a:srcRect b="0" l="0" r="0" t="4049"/>
          <a:stretch/>
        </p:blipFill>
        <p:spPr>
          <a:xfrm>
            <a:off x="249400" y="660000"/>
            <a:ext cx="11693201" cy="55168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16a8bd20eea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435" name="Google Shape;435;g16a8bd20eea_0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descr="Working with Leeds based poet Michelle Scally Clarke, Forum Central has produced a poem and film drawing on information collected through the Communities of Interest Network. The poem communicates the challenges experienced by Leeds’ people and communities during the pandemic, and also the incredible response of the VCSE." id="436" name="Google Shape;436;g16a8bd20eea_0_0" title="Leeds Moving Together Film - Subtitled">
            <a:hlinkClick r:id="rId3"/>
          </p:cNvPr>
          <p:cNvPicPr preferRelativeResize="0"/>
          <p:nvPr/>
        </p:nvPicPr>
        <p:blipFill>
          <a:blip r:embed="rId4">
            <a:alphaModFix/>
          </a:blip>
          <a:stretch>
            <a:fillRect/>
          </a:stretch>
        </p:blipFill>
        <p:spPr>
          <a:xfrm>
            <a:off x="1752775" y="50400"/>
            <a:ext cx="8863025" cy="6647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1838801f6da_0_3"/>
          <p:cNvSpPr txBox="1"/>
          <p:nvPr/>
        </p:nvSpPr>
        <p:spPr>
          <a:xfrm>
            <a:off x="689124" y="1209727"/>
            <a:ext cx="10896600" cy="3600300"/>
          </a:xfrm>
          <a:prstGeom prst="rect">
            <a:avLst/>
          </a:prstGeom>
          <a:solidFill>
            <a:srgbClr val="F2F2F2">
              <a:alpha val="66666"/>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6" name="Google Shape;196;g1838801f6da_0_3"/>
          <p:cNvSpPr txBox="1"/>
          <p:nvPr>
            <p:ph type="title"/>
          </p:nvPr>
        </p:nvSpPr>
        <p:spPr>
          <a:xfrm>
            <a:off x="119336" y="118741"/>
            <a:ext cx="11978700" cy="645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2000"/>
              <a:buFont typeface="Arial"/>
              <a:buNone/>
            </a:pPr>
            <a:r>
              <a:rPr b="1" lang="en-GB" sz="2000">
                <a:solidFill>
                  <a:srgbClr val="C00000"/>
                </a:solidFill>
                <a:latin typeface="Arial"/>
                <a:ea typeface="Arial"/>
                <a:cs typeface="Arial"/>
                <a:sym typeface="Arial"/>
              </a:rPr>
              <a:t>Voluntary, Community and Social Care Enterprise (VCSE)/ Third Sector</a:t>
            </a:r>
            <a:endParaRPr>
              <a:solidFill>
                <a:srgbClr val="C00000"/>
              </a:solidFill>
              <a:latin typeface="Calibri"/>
              <a:ea typeface="Calibri"/>
              <a:cs typeface="Calibri"/>
              <a:sym typeface="Calibri"/>
            </a:endParaRPr>
          </a:p>
        </p:txBody>
      </p:sp>
      <p:sp>
        <p:nvSpPr>
          <p:cNvPr id="197" name="Google Shape;197;g1838801f6da_0_3"/>
          <p:cNvSpPr/>
          <p:nvPr/>
        </p:nvSpPr>
        <p:spPr>
          <a:xfrm>
            <a:off x="767408" y="1413570"/>
            <a:ext cx="532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98" name="Google Shape;198;g1838801f6da_0_3"/>
          <p:cNvPicPr preferRelativeResize="0"/>
          <p:nvPr/>
        </p:nvPicPr>
        <p:blipFill rotWithShape="1">
          <a:blip r:embed="rId3">
            <a:alphaModFix/>
          </a:blip>
          <a:srcRect b="0" l="0" r="0" t="0"/>
          <a:stretch/>
        </p:blipFill>
        <p:spPr>
          <a:xfrm>
            <a:off x="4583832" y="2338138"/>
            <a:ext cx="2808312" cy="1719627"/>
          </a:xfrm>
          <a:prstGeom prst="rect">
            <a:avLst/>
          </a:prstGeom>
          <a:noFill/>
          <a:ln>
            <a:noFill/>
          </a:ln>
        </p:spPr>
      </p:pic>
      <p:sp>
        <p:nvSpPr>
          <p:cNvPr id="199" name="Google Shape;199;g1838801f6da_0_3"/>
          <p:cNvSpPr txBox="1"/>
          <p:nvPr/>
        </p:nvSpPr>
        <p:spPr>
          <a:xfrm>
            <a:off x="708079" y="1413602"/>
            <a:ext cx="3456300" cy="11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2060"/>
                </a:solidFill>
                <a:latin typeface="Arial"/>
                <a:ea typeface="Arial"/>
                <a:cs typeface="Arial"/>
                <a:sym typeface="Arial"/>
              </a:rPr>
              <a:t>I</a:t>
            </a:r>
            <a:r>
              <a:rPr b="0" i="0" lang="en-GB" sz="1800" u="none" cap="none" strike="noStrike">
                <a:solidFill>
                  <a:srgbClr val="002060"/>
                </a:solidFill>
                <a:latin typeface="Arial"/>
                <a:ea typeface="Arial"/>
                <a:cs typeface="Arial"/>
                <a:sym typeface="Arial"/>
              </a:rPr>
              <a:t>mproving the </a:t>
            </a:r>
            <a:r>
              <a:rPr b="1" i="0" lang="en-GB" sz="1800" u="none" cap="none" strike="noStrike">
                <a:solidFill>
                  <a:srgbClr val="002060"/>
                </a:solidFill>
                <a:latin typeface="Arial"/>
                <a:ea typeface="Arial"/>
                <a:cs typeface="Arial"/>
                <a:sym typeface="Arial"/>
              </a:rPr>
              <a:t>health and wellbeing of communities</a:t>
            </a:r>
            <a:r>
              <a:rPr b="0" i="0" lang="en-GB" sz="1800" u="none" cap="none" strike="noStrike">
                <a:solidFill>
                  <a:srgbClr val="00206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0" name="Google Shape;200;g1838801f6da_0_3"/>
          <p:cNvSpPr txBox="1"/>
          <p:nvPr/>
        </p:nvSpPr>
        <p:spPr>
          <a:xfrm>
            <a:off x="8574375" y="3098663"/>
            <a:ext cx="2982600" cy="118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2060"/>
                </a:solidFill>
                <a:latin typeface="Arial"/>
                <a:ea typeface="Arial"/>
                <a:cs typeface="Arial"/>
                <a:sym typeface="Arial"/>
              </a:rPr>
              <a:t>COVID-19 and Cost of Living emergencies </a:t>
            </a:r>
            <a:r>
              <a:rPr b="1" i="0" lang="en-GB" sz="1800" u="none" cap="none" strike="noStrike">
                <a:solidFill>
                  <a:srgbClr val="002060"/>
                </a:solidFill>
                <a:latin typeface="Arial"/>
                <a:ea typeface="Arial"/>
                <a:cs typeface="Arial"/>
                <a:sym typeface="Arial"/>
              </a:rPr>
              <a:t>responding rapidly and flexibly</a:t>
            </a:r>
            <a:r>
              <a:rPr b="0" i="0" lang="en-GB" sz="1800" u="none" cap="none" strike="noStrike">
                <a:solidFill>
                  <a:srgbClr val="002060"/>
                </a:solidFill>
                <a:latin typeface="Arial"/>
                <a:ea typeface="Arial"/>
                <a:cs typeface="Arial"/>
                <a:sym typeface="Arial"/>
              </a:rPr>
              <a:t> COVID-19 and Cost of Living emergencies </a:t>
            </a:r>
            <a:endParaRPr b="0"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1" name="Google Shape;201;g1838801f6da_0_3"/>
          <p:cNvSpPr txBox="1"/>
          <p:nvPr/>
        </p:nvSpPr>
        <p:spPr>
          <a:xfrm>
            <a:off x="667724" y="3170455"/>
            <a:ext cx="3537000" cy="132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2060"/>
                </a:solidFill>
                <a:latin typeface="Arial"/>
                <a:ea typeface="Arial"/>
                <a:cs typeface="Arial"/>
                <a:sym typeface="Arial"/>
              </a:rPr>
              <a:t>Join uphealth, social care and housing - </a:t>
            </a:r>
            <a:r>
              <a:rPr b="1" i="0" lang="en-GB" sz="1800" u="none" cap="none" strike="noStrike">
                <a:solidFill>
                  <a:srgbClr val="002060"/>
                </a:solidFill>
                <a:latin typeface="Arial"/>
                <a:ea typeface="Arial"/>
                <a:cs typeface="Arial"/>
                <a:sym typeface="Arial"/>
              </a:rPr>
              <a:t>integration and coordination</a:t>
            </a:r>
            <a:r>
              <a:rPr b="0" i="0" lang="en-GB" sz="1800" u="none" cap="none" strike="noStrike">
                <a:solidFill>
                  <a:srgbClr val="002060"/>
                </a:solidFill>
                <a:latin typeface="Arial"/>
                <a:ea typeface="Arial"/>
                <a:cs typeface="Arial"/>
                <a:sym typeface="Arial"/>
              </a:rPr>
              <a:t> across boundaries. </a:t>
            </a:r>
            <a:endParaRPr b="0" i="0" sz="1800" u="none" cap="none" strike="noStrike">
              <a:solidFill>
                <a:schemeClr val="dk1"/>
              </a:solidFill>
              <a:latin typeface="Arial"/>
              <a:ea typeface="Arial"/>
              <a:cs typeface="Arial"/>
              <a:sym typeface="Arial"/>
            </a:endParaRPr>
          </a:p>
        </p:txBody>
      </p:sp>
      <p:sp>
        <p:nvSpPr>
          <p:cNvPr id="202" name="Google Shape;202;g1838801f6da_0_3"/>
          <p:cNvSpPr txBox="1"/>
          <p:nvPr/>
        </p:nvSpPr>
        <p:spPr>
          <a:xfrm>
            <a:off x="8574375" y="1413600"/>
            <a:ext cx="29826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060"/>
              </a:buClr>
              <a:buSzPts val="1600"/>
              <a:buFont typeface="Noto Sans"/>
              <a:buNone/>
            </a:pPr>
            <a:r>
              <a:rPr b="0" i="0" lang="en-GB" sz="1800" u="none" cap="none" strike="noStrike">
                <a:solidFill>
                  <a:srgbClr val="002060"/>
                </a:solidFill>
                <a:latin typeface="Arial"/>
                <a:ea typeface="Arial"/>
                <a:cs typeface="Arial"/>
                <a:sym typeface="Arial"/>
              </a:rPr>
              <a:t>Access to services for people with complex needs and marginalised communities facing </a:t>
            </a:r>
            <a:r>
              <a:rPr b="1" i="0" lang="en-GB" sz="1800" u="none" cap="none" strike="noStrike">
                <a:solidFill>
                  <a:srgbClr val="002060"/>
                </a:solidFill>
                <a:latin typeface="Arial"/>
                <a:ea typeface="Arial"/>
                <a:cs typeface="Arial"/>
                <a:sym typeface="Arial"/>
              </a:rPr>
              <a:t>greatest inequalities.</a:t>
            </a:r>
            <a:endParaRPr b="1" i="0" sz="16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rgbClr val="002060"/>
              </a:buClr>
              <a:buSzPts val="1600"/>
              <a:buFont typeface="Noto Sans"/>
              <a:buNone/>
            </a:pPr>
            <a:r>
              <a:t/>
            </a:r>
            <a:endParaRPr b="0" i="0" sz="1600" u="none" cap="none" strike="noStrike">
              <a:solidFill>
                <a:srgbClr val="002060"/>
              </a:solidFill>
              <a:latin typeface="Arial"/>
              <a:ea typeface="Arial"/>
              <a:cs typeface="Arial"/>
              <a:sym typeface="Arial"/>
            </a:endParaRPr>
          </a:p>
        </p:txBody>
      </p:sp>
      <p:sp>
        <p:nvSpPr>
          <p:cNvPr id="203" name="Google Shape;203;g1838801f6da_0_3"/>
          <p:cNvSpPr/>
          <p:nvPr/>
        </p:nvSpPr>
        <p:spPr>
          <a:xfrm>
            <a:off x="752563" y="860513"/>
            <a:ext cx="107697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002060"/>
                </a:solidFill>
                <a:latin typeface="Arial"/>
                <a:ea typeface="Arial"/>
                <a:cs typeface="Arial"/>
                <a:sym typeface="Arial"/>
              </a:rPr>
              <a:t>Critical partners </a:t>
            </a:r>
            <a:r>
              <a:rPr b="0" i="0" lang="en-GB" sz="2400" u="none" cap="none" strike="noStrike">
                <a:solidFill>
                  <a:srgbClr val="002060"/>
                </a:solidFill>
                <a:latin typeface="Arial"/>
                <a:ea typeface="Arial"/>
                <a:cs typeface="Arial"/>
                <a:sym typeface="Arial"/>
              </a:rPr>
              <a:t>within our health and care system</a:t>
            </a:r>
            <a:endParaRPr b="0" i="0" sz="2400" u="none" cap="none" strike="noStrike">
              <a:solidFill>
                <a:srgbClr val="000000"/>
              </a:solidFill>
              <a:latin typeface="Arial"/>
              <a:ea typeface="Arial"/>
              <a:cs typeface="Arial"/>
              <a:sym typeface="Arial"/>
            </a:endParaRPr>
          </a:p>
        </p:txBody>
      </p:sp>
      <p:pic>
        <p:nvPicPr>
          <p:cNvPr id="204" name="Google Shape;204;g1838801f6da_0_3"/>
          <p:cNvPicPr preferRelativeResize="0"/>
          <p:nvPr/>
        </p:nvPicPr>
        <p:blipFill rotWithShape="1">
          <a:blip r:embed="rId4">
            <a:alphaModFix/>
          </a:blip>
          <a:srcRect b="0" l="30227" r="32619" t="12502"/>
          <a:stretch/>
        </p:blipFill>
        <p:spPr>
          <a:xfrm>
            <a:off x="3894588" y="1353038"/>
            <a:ext cx="4485681" cy="2950600"/>
          </a:xfrm>
          <a:prstGeom prst="rect">
            <a:avLst/>
          </a:prstGeom>
          <a:noFill/>
          <a:ln>
            <a:noFill/>
          </a:ln>
        </p:spPr>
      </p:pic>
      <p:pic>
        <p:nvPicPr>
          <p:cNvPr id="205" name="Google Shape;205;g1838801f6da_0_3"/>
          <p:cNvPicPr preferRelativeResize="0"/>
          <p:nvPr/>
        </p:nvPicPr>
        <p:blipFill>
          <a:blip r:embed="rId5">
            <a:alphaModFix/>
          </a:blip>
          <a:stretch>
            <a:fillRect/>
          </a:stretch>
        </p:blipFill>
        <p:spPr>
          <a:xfrm>
            <a:off x="2412000" y="4590000"/>
            <a:ext cx="6804000" cy="226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pic>
        <p:nvPicPr>
          <p:cNvPr descr="A picture containing timeline&#10;&#10;Description automatically generated" id="210" name="Google Shape;210;g18688fda984_0_3"/>
          <p:cNvPicPr preferRelativeResize="0"/>
          <p:nvPr/>
        </p:nvPicPr>
        <p:blipFill rotWithShape="1">
          <a:blip r:embed="rId3">
            <a:alphaModFix/>
          </a:blip>
          <a:srcRect b="0" l="0" r="0" t="0"/>
          <a:stretch/>
        </p:blipFill>
        <p:spPr>
          <a:xfrm>
            <a:off x="-1559304" y="0"/>
            <a:ext cx="14079338" cy="6858000"/>
          </a:xfrm>
          <a:prstGeom prst="rect">
            <a:avLst/>
          </a:prstGeom>
          <a:noFill/>
          <a:ln>
            <a:noFill/>
          </a:ln>
        </p:spPr>
      </p:pic>
      <p:pic>
        <p:nvPicPr>
          <p:cNvPr descr="Logo, company name&#10;&#10;Description automatically generated" id="211" name="Google Shape;211;g18688fda984_0_3"/>
          <p:cNvPicPr preferRelativeResize="0"/>
          <p:nvPr/>
        </p:nvPicPr>
        <p:blipFill rotWithShape="1">
          <a:blip r:embed="rId4">
            <a:alphaModFix/>
          </a:blip>
          <a:srcRect b="0" l="0" r="0" t="0"/>
          <a:stretch/>
        </p:blipFill>
        <p:spPr>
          <a:xfrm>
            <a:off x="10319275" y="4914900"/>
            <a:ext cx="1943102" cy="19431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grpSp>
        <p:nvGrpSpPr>
          <p:cNvPr id="217" name="Google Shape;217;g1838801f6da_0_383"/>
          <p:cNvGrpSpPr/>
          <p:nvPr/>
        </p:nvGrpSpPr>
        <p:grpSpPr>
          <a:xfrm>
            <a:off x="0" y="569346"/>
            <a:ext cx="12192000" cy="5124987"/>
            <a:chOff x="0" y="1290267"/>
            <a:chExt cx="12192000" cy="4953593"/>
          </a:xfrm>
        </p:grpSpPr>
        <p:cxnSp>
          <p:nvCxnSpPr>
            <p:cNvPr id="218" name="Google Shape;218;g1838801f6da_0_383"/>
            <p:cNvCxnSpPr/>
            <p:nvPr/>
          </p:nvCxnSpPr>
          <p:spPr>
            <a:xfrm flipH="1" rot="10800000">
              <a:off x="0" y="3625072"/>
              <a:ext cx="12192000" cy="30300"/>
            </a:xfrm>
            <a:prstGeom prst="straightConnector1">
              <a:avLst/>
            </a:prstGeom>
            <a:noFill/>
            <a:ln cap="flat" cmpd="sng" w="9525">
              <a:solidFill>
                <a:schemeClr val="accent1"/>
              </a:solidFill>
              <a:prstDash val="solid"/>
              <a:miter lim="800000"/>
              <a:headEnd len="sm" w="sm" type="none"/>
              <a:tailEnd len="sm" w="sm" type="none"/>
            </a:ln>
          </p:spPr>
        </p:cxnSp>
        <p:cxnSp>
          <p:nvCxnSpPr>
            <p:cNvPr id="219" name="Google Shape;219;g1838801f6da_0_383"/>
            <p:cNvCxnSpPr>
              <a:endCxn id="220" idx="2"/>
            </p:cNvCxnSpPr>
            <p:nvPr/>
          </p:nvCxnSpPr>
          <p:spPr>
            <a:xfrm rot="10800000">
              <a:off x="3146139" y="2308578"/>
              <a:ext cx="0" cy="1288800"/>
            </a:xfrm>
            <a:prstGeom prst="straightConnector1">
              <a:avLst/>
            </a:prstGeom>
            <a:noFill/>
            <a:ln cap="flat" cmpd="sng" w="9525">
              <a:solidFill>
                <a:schemeClr val="accent1"/>
              </a:solidFill>
              <a:prstDash val="solid"/>
              <a:miter lim="800000"/>
              <a:headEnd len="sm" w="sm" type="none"/>
              <a:tailEnd len="sm" w="sm" type="none"/>
            </a:ln>
          </p:spPr>
        </p:cxnSp>
        <p:cxnSp>
          <p:nvCxnSpPr>
            <p:cNvPr id="221" name="Google Shape;221;g1838801f6da_0_383"/>
            <p:cNvCxnSpPr>
              <a:endCxn id="222" idx="2"/>
            </p:cNvCxnSpPr>
            <p:nvPr/>
          </p:nvCxnSpPr>
          <p:spPr>
            <a:xfrm rot="10800000">
              <a:off x="1050692" y="3317264"/>
              <a:ext cx="0" cy="302100"/>
            </a:xfrm>
            <a:prstGeom prst="straightConnector1">
              <a:avLst/>
            </a:prstGeom>
            <a:noFill/>
            <a:ln cap="flat" cmpd="sng" w="9525">
              <a:solidFill>
                <a:schemeClr val="accent1"/>
              </a:solidFill>
              <a:prstDash val="solid"/>
              <a:miter lim="800000"/>
              <a:headEnd len="sm" w="sm" type="none"/>
              <a:tailEnd len="sm" w="sm" type="none"/>
            </a:ln>
          </p:spPr>
        </p:cxnSp>
        <p:sp>
          <p:nvSpPr>
            <p:cNvPr id="222" name="Google Shape;222;g1838801f6da_0_383"/>
            <p:cNvSpPr txBox="1"/>
            <p:nvPr/>
          </p:nvSpPr>
          <p:spPr>
            <a:xfrm>
              <a:off x="370292" y="2275964"/>
              <a:ext cx="1360800" cy="1041300"/>
            </a:xfrm>
            <a:prstGeom prst="rect">
              <a:avLst/>
            </a:prstGeom>
            <a:noFill/>
            <a:ln cap="flat" cmpd="sng" w="9525">
              <a:solidFill>
                <a:srgbClr val="38562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1F3864"/>
                  </a:solidFill>
                  <a:latin typeface="Calibri"/>
                  <a:ea typeface="Calibri"/>
                  <a:cs typeface="Calibri"/>
                  <a:sym typeface="Calibri"/>
                </a:rPr>
                <a:t>Birth, neonatal, infancy, early years</a:t>
              </a:r>
              <a:endParaRPr b="0" i="0" sz="1600" u="none" cap="none" strike="noStrike">
                <a:solidFill>
                  <a:schemeClr val="dk1"/>
                </a:solidFill>
                <a:latin typeface="Calibri"/>
                <a:ea typeface="Calibri"/>
                <a:cs typeface="Calibri"/>
                <a:sym typeface="Calibri"/>
              </a:endParaRPr>
            </a:p>
          </p:txBody>
        </p:sp>
        <p:sp>
          <p:nvSpPr>
            <p:cNvPr id="220" name="Google Shape;220;g1838801f6da_0_383"/>
            <p:cNvSpPr txBox="1"/>
            <p:nvPr/>
          </p:nvSpPr>
          <p:spPr>
            <a:xfrm>
              <a:off x="2465739" y="1505178"/>
              <a:ext cx="1360800" cy="803400"/>
            </a:xfrm>
            <a:prstGeom prst="rect">
              <a:avLst/>
            </a:prstGeom>
            <a:noFill/>
            <a:ln cap="flat" cmpd="sng" w="9525">
              <a:solidFill>
                <a:srgbClr val="38562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1F3864"/>
                  </a:solidFill>
                  <a:latin typeface="Calibri"/>
                  <a:ea typeface="Calibri"/>
                  <a:cs typeface="Calibri"/>
                  <a:sym typeface="Calibri"/>
                </a:rPr>
                <a:t>Children, young people, &amp; families</a:t>
              </a:r>
              <a:endParaRPr b="0" i="0" sz="1600" u="none" cap="none" strike="noStrike">
                <a:solidFill>
                  <a:schemeClr val="dk1"/>
                </a:solidFill>
                <a:latin typeface="Calibri"/>
                <a:ea typeface="Calibri"/>
                <a:cs typeface="Calibri"/>
                <a:sym typeface="Calibri"/>
              </a:endParaRPr>
            </a:p>
          </p:txBody>
        </p:sp>
        <p:cxnSp>
          <p:nvCxnSpPr>
            <p:cNvPr id="223" name="Google Shape;223;g1838801f6da_0_383"/>
            <p:cNvCxnSpPr/>
            <p:nvPr/>
          </p:nvCxnSpPr>
          <p:spPr>
            <a:xfrm rot="10800000">
              <a:off x="4900756" y="3178072"/>
              <a:ext cx="0" cy="477300"/>
            </a:xfrm>
            <a:prstGeom prst="straightConnector1">
              <a:avLst/>
            </a:prstGeom>
            <a:noFill/>
            <a:ln cap="flat" cmpd="sng" w="9525">
              <a:solidFill>
                <a:schemeClr val="accent1"/>
              </a:solidFill>
              <a:prstDash val="solid"/>
              <a:miter lim="800000"/>
              <a:headEnd len="sm" w="sm" type="none"/>
              <a:tailEnd len="sm" w="sm" type="none"/>
            </a:ln>
          </p:spPr>
        </p:cxnSp>
        <p:sp>
          <p:nvSpPr>
            <p:cNvPr id="224" name="Google Shape;224;g1838801f6da_0_383"/>
            <p:cNvSpPr txBox="1"/>
            <p:nvPr/>
          </p:nvSpPr>
          <p:spPr>
            <a:xfrm>
              <a:off x="4228587" y="2581614"/>
              <a:ext cx="1360800" cy="565200"/>
            </a:xfrm>
            <a:prstGeom prst="rect">
              <a:avLst/>
            </a:prstGeom>
            <a:noFill/>
            <a:ln cap="flat" cmpd="sng" w="9525">
              <a:solidFill>
                <a:srgbClr val="38562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1F3864"/>
                  </a:solidFill>
                  <a:latin typeface="Calibri"/>
                  <a:ea typeface="Calibri"/>
                  <a:cs typeface="Calibri"/>
                  <a:sym typeface="Calibri"/>
                </a:rPr>
                <a:t>Childhood &amp; adolescence</a:t>
              </a:r>
              <a:endParaRPr b="0" i="0" sz="1600" u="none" cap="none" strike="noStrike">
                <a:solidFill>
                  <a:schemeClr val="dk1"/>
                </a:solidFill>
                <a:latin typeface="Calibri"/>
                <a:ea typeface="Calibri"/>
                <a:cs typeface="Calibri"/>
                <a:sym typeface="Calibri"/>
              </a:endParaRPr>
            </a:p>
          </p:txBody>
        </p:sp>
        <p:cxnSp>
          <p:nvCxnSpPr>
            <p:cNvPr id="225" name="Google Shape;225;g1838801f6da_0_383"/>
            <p:cNvCxnSpPr>
              <a:endCxn id="226" idx="2"/>
            </p:cNvCxnSpPr>
            <p:nvPr/>
          </p:nvCxnSpPr>
          <p:spPr>
            <a:xfrm rot="10800000">
              <a:off x="6683083" y="2217732"/>
              <a:ext cx="0" cy="1395900"/>
            </a:xfrm>
            <a:prstGeom prst="straightConnector1">
              <a:avLst/>
            </a:prstGeom>
            <a:noFill/>
            <a:ln cap="flat" cmpd="sng" w="9525">
              <a:solidFill>
                <a:schemeClr val="accent1"/>
              </a:solidFill>
              <a:prstDash val="solid"/>
              <a:miter lim="800000"/>
              <a:headEnd len="sm" w="sm" type="none"/>
              <a:tailEnd len="sm" w="sm" type="none"/>
            </a:ln>
          </p:spPr>
        </p:cxnSp>
        <p:sp>
          <p:nvSpPr>
            <p:cNvPr id="226" name="Google Shape;226;g1838801f6da_0_383"/>
            <p:cNvSpPr txBox="1"/>
            <p:nvPr/>
          </p:nvSpPr>
          <p:spPr>
            <a:xfrm>
              <a:off x="6002683" y="1890432"/>
              <a:ext cx="1360800" cy="327300"/>
            </a:xfrm>
            <a:prstGeom prst="rect">
              <a:avLst/>
            </a:prstGeom>
            <a:noFill/>
            <a:ln cap="flat" cmpd="sng" w="9525">
              <a:solidFill>
                <a:srgbClr val="38562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1F3864"/>
                  </a:solidFill>
                  <a:latin typeface="Calibri"/>
                  <a:ea typeface="Calibri"/>
                  <a:cs typeface="Calibri"/>
                  <a:sym typeface="Calibri"/>
                </a:rPr>
                <a:t>Adulthood</a:t>
              </a:r>
              <a:endParaRPr b="0" i="0" sz="1600" u="none" cap="none" strike="noStrike">
                <a:solidFill>
                  <a:schemeClr val="dk1"/>
                </a:solidFill>
                <a:latin typeface="Calibri"/>
                <a:ea typeface="Calibri"/>
                <a:cs typeface="Calibri"/>
                <a:sym typeface="Calibri"/>
              </a:endParaRPr>
            </a:p>
          </p:txBody>
        </p:sp>
        <p:cxnSp>
          <p:nvCxnSpPr>
            <p:cNvPr id="227" name="Google Shape;227;g1838801f6da_0_383"/>
            <p:cNvCxnSpPr/>
            <p:nvPr/>
          </p:nvCxnSpPr>
          <p:spPr>
            <a:xfrm rot="10800000">
              <a:off x="8562130" y="3178072"/>
              <a:ext cx="0" cy="477300"/>
            </a:xfrm>
            <a:prstGeom prst="straightConnector1">
              <a:avLst/>
            </a:prstGeom>
            <a:noFill/>
            <a:ln cap="flat" cmpd="sng" w="9525">
              <a:solidFill>
                <a:schemeClr val="accent1"/>
              </a:solidFill>
              <a:prstDash val="solid"/>
              <a:miter lim="800000"/>
              <a:headEnd len="sm" w="sm" type="none"/>
              <a:tailEnd len="sm" w="sm" type="none"/>
            </a:ln>
          </p:spPr>
        </p:cxnSp>
        <p:sp>
          <p:nvSpPr>
            <p:cNvPr id="228" name="Google Shape;228;g1838801f6da_0_383"/>
            <p:cNvSpPr txBox="1"/>
            <p:nvPr/>
          </p:nvSpPr>
          <p:spPr>
            <a:xfrm>
              <a:off x="7881781" y="2581614"/>
              <a:ext cx="1360800" cy="565200"/>
            </a:xfrm>
            <a:prstGeom prst="rect">
              <a:avLst/>
            </a:prstGeom>
            <a:noFill/>
            <a:ln cap="flat" cmpd="sng" w="9525">
              <a:solidFill>
                <a:srgbClr val="38562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1F3864"/>
                  </a:solidFill>
                  <a:latin typeface="Calibri"/>
                  <a:ea typeface="Calibri"/>
                  <a:cs typeface="Calibri"/>
                  <a:sym typeface="Calibri"/>
                </a:rPr>
                <a:t>Older adulthood</a:t>
              </a:r>
              <a:endParaRPr b="0" i="0" sz="1600" u="none" cap="none" strike="noStrike">
                <a:solidFill>
                  <a:schemeClr val="dk1"/>
                </a:solidFill>
                <a:latin typeface="Calibri"/>
                <a:ea typeface="Calibri"/>
                <a:cs typeface="Calibri"/>
                <a:sym typeface="Calibri"/>
              </a:endParaRPr>
            </a:p>
          </p:txBody>
        </p:sp>
        <p:cxnSp>
          <p:nvCxnSpPr>
            <p:cNvPr id="229" name="Google Shape;229;g1838801f6da_0_383"/>
            <p:cNvCxnSpPr>
              <a:endCxn id="230" idx="2"/>
            </p:cNvCxnSpPr>
            <p:nvPr/>
          </p:nvCxnSpPr>
          <p:spPr>
            <a:xfrm rot="10800000">
              <a:off x="11097121" y="2093367"/>
              <a:ext cx="0" cy="1519200"/>
            </a:xfrm>
            <a:prstGeom prst="straightConnector1">
              <a:avLst/>
            </a:prstGeom>
            <a:noFill/>
            <a:ln cap="flat" cmpd="sng" w="9525">
              <a:solidFill>
                <a:schemeClr val="accent1"/>
              </a:solidFill>
              <a:prstDash val="solid"/>
              <a:miter lim="800000"/>
              <a:headEnd len="sm" w="sm" type="none"/>
              <a:tailEnd len="sm" w="sm" type="none"/>
            </a:ln>
          </p:spPr>
        </p:cxnSp>
        <p:sp>
          <p:nvSpPr>
            <p:cNvPr id="230" name="Google Shape;230;g1838801f6da_0_383"/>
            <p:cNvSpPr txBox="1"/>
            <p:nvPr/>
          </p:nvSpPr>
          <p:spPr>
            <a:xfrm>
              <a:off x="10416721" y="1290267"/>
              <a:ext cx="1360800" cy="803100"/>
            </a:xfrm>
            <a:prstGeom prst="rect">
              <a:avLst/>
            </a:prstGeom>
            <a:noFill/>
            <a:ln cap="flat" cmpd="sng" w="9525">
              <a:solidFill>
                <a:srgbClr val="38562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1F3864"/>
                  </a:solidFill>
                  <a:latin typeface="Calibri"/>
                  <a:ea typeface="Calibri"/>
                  <a:cs typeface="Calibri"/>
                  <a:sym typeface="Calibri"/>
                </a:rPr>
                <a:t>Health equity across life course</a:t>
              </a:r>
              <a:endParaRPr b="0" i="0" sz="1400" u="none" cap="none" strike="noStrike">
                <a:solidFill>
                  <a:srgbClr val="000000"/>
                </a:solidFill>
                <a:latin typeface="Arial"/>
                <a:ea typeface="Arial"/>
                <a:cs typeface="Arial"/>
                <a:sym typeface="Arial"/>
              </a:endParaRPr>
            </a:p>
          </p:txBody>
        </p:sp>
        <p:sp>
          <p:nvSpPr>
            <p:cNvPr id="231" name="Google Shape;231;g1838801f6da_0_383"/>
            <p:cNvSpPr/>
            <p:nvPr/>
          </p:nvSpPr>
          <p:spPr>
            <a:xfrm>
              <a:off x="1482993" y="3107735"/>
              <a:ext cx="3345300" cy="2955000"/>
            </a:xfrm>
            <a:prstGeom prst="ellipse">
              <a:avLst/>
            </a:prstGeom>
            <a:solidFill>
              <a:srgbClr val="FEE599"/>
            </a:solidFill>
            <a:ln>
              <a:noFill/>
            </a:ln>
          </p:spPr>
          <p:txBody>
            <a:bodyPr anchorCtr="0" anchor="ctr" bIns="45700" lIns="91425" spcFirstLastPara="1" rIns="91425" wrap="square" tIns="45700">
              <a:noAutofit/>
            </a:bodyPr>
            <a:lstStyle/>
            <a:p>
              <a:pPr indent="0" lvl="0" marL="0" marR="0" rtl="0" algn="ctr">
                <a:lnSpc>
                  <a:spcPct val="105000"/>
                </a:lnSpc>
                <a:spcBef>
                  <a:spcPts val="0"/>
                </a:spcBef>
                <a:spcAft>
                  <a:spcPts val="0"/>
                </a:spcAft>
                <a:buClr>
                  <a:srgbClr val="000000"/>
                </a:buClr>
                <a:buSzPts val="1600"/>
                <a:buFont typeface="Arial"/>
                <a:buNone/>
              </a:pPr>
              <a:r>
                <a:rPr b="0" i="0" lang="en-GB" sz="1600" u="none" cap="none" strike="noStrike">
                  <a:solidFill>
                    <a:srgbClr val="0D0D0D"/>
                  </a:solidFill>
                  <a:latin typeface="Calibri"/>
                  <a:ea typeface="Calibri"/>
                  <a:cs typeface="Calibri"/>
                  <a:sym typeface="Calibri"/>
                </a:rPr>
                <a:t>929 </a:t>
              </a:r>
              <a:r>
                <a:rPr b="0" i="0" lang="en-GB" sz="1600" u="none" cap="none" strike="noStrike">
                  <a:solidFill>
                    <a:srgbClr val="0D0D0D"/>
                  </a:solidFill>
                  <a:latin typeface="Calibri"/>
                  <a:ea typeface="Calibri"/>
                  <a:cs typeface="Calibri"/>
                  <a:sym typeface="Calibri"/>
                  <a:extLst>
                    <a:ext uri="http://customooxmlschemas.google.com/">
                      <go:slidesCustomData xmlns:go="http://customooxmlschemas.google.com/" textRoundtripDataId="0"/>
                    </a:ext>
                  </a:extLst>
                </a:rPr>
                <a:t>VCSOs </a:t>
              </a:r>
              <a:r>
                <a:rPr b="0" i="0" lang="en-GB" sz="1600" u="none" cap="none" strike="noStrike">
                  <a:solidFill>
                    <a:srgbClr val="0D0D0D"/>
                  </a:solidFill>
                  <a:latin typeface="Calibri"/>
                  <a:ea typeface="Calibri"/>
                  <a:cs typeface="Calibri"/>
                  <a:sym typeface="Calibri"/>
                </a:rPr>
                <a:t> benefit children and young people</a:t>
              </a:r>
              <a:endParaRPr b="0" i="0" sz="1600" u="none" cap="none" strike="noStrike">
                <a:solidFill>
                  <a:schemeClr val="lt1"/>
                </a:solidFill>
                <a:latin typeface="Calibri"/>
                <a:ea typeface="Calibri"/>
                <a:cs typeface="Calibri"/>
                <a:sym typeface="Calibri"/>
              </a:endParaRPr>
            </a:p>
          </p:txBody>
        </p:sp>
        <p:sp>
          <p:nvSpPr>
            <p:cNvPr id="232" name="Google Shape;232;g1838801f6da_0_383"/>
            <p:cNvSpPr/>
            <p:nvPr/>
          </p:nvSpPr>
          <p:spPr>
            <a:xfrm>
              <a:off x="10131933" y="4239260"/>
              <a:ext cx="2017200" cy="2004600"/>
            </a:xfrm>
            <a:prstGeom prst="ellipse">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6000"/>
                </a:lnSpc>
                <a:spcBef>
                  <a:spcPts val="0"/>
                </a:spcBef>
                <a:spcAft>
                  <a:spcPts val="0"/>
                </a:spcAft>
                <a:buClr>
                  <a:srgbClr val="000000"/>
                </a:buClr>
                <a:buSzPts val="1600"/>
                <a:buFont typeface="Arial"/>
                <a:buNone/>
              </a:pPr>
              <a:r>
                <a:rPr b="0" i="0" lang="en-GB" sz="1600" u="none" cap="none" strike="noStrike">
                  <a:solidFill>
                    <a:srgbClr val="0D0D0D"/>
                  </a:solidFill>
                  <a:latin typeface="Calibri"/>
                  <a:ea typeface="Calibri"/>
                  <a:cs typeface="Calibri"/>
                  <a:sym typeface="Calibri"/>
                </a:rPr>
                <a:t>485 benefit people with disabilities </a:t>
              </a:r>
              <a:endParaRPr b="0" i="0" sz="1600" u="none" cap="none" strike="noStrike">
                <a:solidFill>
                  <a:schemeClr val="lt1"/>
                </a:solidFill>
                <a:latin typeface="Calibri"/>
                <a:ea typeface="Calibri"/>
                <a:cs typeface="Calibri"/>
                <a:sym typeface="Calibri"/>
              </a:endParaRPr>
            </a:p>
          </p:txBody>
        </p:sp>
        <p:sp>
          <p:nvSpPr>
            <p:cNvPr id="233" name="Google Shape;233;g1838801f6da_0_383"/>
            <p:cNvSpPr/>
            <p:nvPr/>
          </p:nvSpPr>
          <p:spPr>
            <a:xfrm>
              <a:off x="7577158" y="3504276"/>
              <a:ext cx="1864800" cy="1821300"/>
            </a:xfrm>
            <a:prstGeom prst="ellipse">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05000"/>
                </a:lnSpc>
                <a:spcBef>
                  <a:spcPts val="0"/>
                </a:spcBef>
                <a:spcAft>
                  <a:spcPts val="0"/>
                </a:spcAft>
                <a:buClr>
                  <a:srgbClr val="000000"/>
                </a:buClr>
                <a:buSzPts val="1600"/>
                <a:buFont typeface="Arial"/>
                <a:buNone/>
              </a:pPr>
              <a:r>
                <a:rPr b="0" i="0" lang="en-GB" sz="1600" u="none" cap="none" strike="noStrike">
                  <a:solidFill>
                    <a:srgbClr val="0D0D0D"/>
                  </a:solidFill>
                  <a:latin typeface="Calibri"/>
                  <a:ea typeface="Calibri"/>
                  <a:cs typeface="Calibri"/>
                  <a:sym typeface="Calibri"/>
                </a:rPr>
                <a:t>483 benefit older people </a:t>
              </a:r>
              <a:endParaRPr b="0" i="0" sz="1600" u="none" cap="none" strike="noStrike">
                <a:solidFill>
                  <a:schemeClr val="lt1"/>
                </a:solidFill>
                <a:latin typeface="Calibri"/>
                <a:ea typeface="Calibri"/>
                <a:cs typeface="Calibri"/>
                <a:sym typeface="Calibri"/>
              </a:endParaRPr>
            </a:p>
          </p:txBody>
        </p:sp>
        <p:sp>
          <p:nvSpPr>
            <p:cNvPr id="234" name="Google Shape;234;g1838801f6da_0_383"/>
            <p:cNvSpPr/>
            <p:nvPr/>
          </p:nvSpPr>
          <p:spPr>
            <a:xfrm>
              <a:off x="10308321" y="2960119"/>
              <a:ext cx="1624500" cy="1470900"/>
            </a:xfrm>
            <a:prstGeom prst="ellipse">
              <a:avLst/>
            </a:prstGeom>
            <a:solidFill>
              <a:srgbClr val="ECE6FE"/>
            </a:solidFill>
            <a:ln>
              <a:noFill/>
            </a:ln>
          </p:spPr>
          <p:txBody>
            <a:bodyPr anchorCtr="0" anchor="ctr" bIns="45700" lIns="91425" spcFirstLastPara="1" rIns="91425" wrap="square" tIns="45700">
              <a:noAutofit/>
            </a:bodyPr>
            <a:lstStyle/>
            <a:p>
              <a:pPr indent="0" lvl="0" marL="0" marR="0" rtl="0" algn="ctr">
                <a:lnSpc>
                  <a:spcPct val="105000"/>
                </a:lnSpc>
                <a:spcBef>
                  <a:spcPts val="0"/>
                </a:spcBef>
                <a:spcAft>
                  <a:spcPts val="0"/>
                </a:spcAft>
                <a:buClr>
                  <a:srgbClr val="000000"/>
                </a:buClr>
                <a:buSzPts val="1400"/>
                <a:buFont typeface="Arial"/>
                <a:buNone/>
              </a:pPr>
              <a:r>
                <a:rPr b="0" i="0" lang="en-GB" sz="1400" u="none" cap="none" strike="noStrike">
                  <a:solidFill>
                    <a:srgbClr val="0D0D0D"/>
                  </a:solidFill>
                  <a:latin typeface="Calibri"/>
                  <a:ea typeface="Calibri"/>
                  <a:cs typeface="Calibri"/>
                  <a:sym typeface="Calibri"/>
                </a:rPr>
                <a:t>203 benefit people from diverse ethnicities</a:t>
              </a:r>
              <a:endParaRPr b="0" i="0" sz="1400" u="none" cap="none" strike="noStrike">
                <a:solidFill>
                  <a:schemeClr val="lt1"/>
                </a:solidFill>
                <a:latin typeface="Calibri"/>
                <a:ea typeface="Calibri"/>
                <a:cs typeface="Calibri"/>
                <a:sym typeface="Calibri"/>
              </a:endParaRPr>
            </a:p>
          </p:txBody>
        </p:sp>
        <p:sp>
          <p:nvSpPr>
            <p:cNvPr id="235" name="Google Shape;235;g1838801f6da_0_383"/>
            <p:cNvSpPr/>
            <p:nvPr/>
          </p:nvSpPr>
          <p:spPr>
            <a:xfrm>
              <a:off x="5456178" y="3282416"/>
              <a:ext cx="2425500" cy="2350500"/>
            </a:xfrm>
            <a:prstGeom prst="ellipse">
              <a:avLst/>
            </a:prstGeom>
            <a:solidFill>
              <a:srgbClr val="E2F9FE"/>
            </a:solidFill>
            <a:ln>
              <a:noFill/>
            </a:ln>
          </p:spPr>
          <p:txBody>
            <a:bodyPr anchorCtr="0" anchor="ctr" bIns="45700" lIns="91425" spcFirstLastPara="1" rIns="91425" wrap="square" tIns="45700">
              <a:noAutofit/>
            </a:bodyPr>
            <a:lstStyle/>
            <a:p>
              <a:pPr indent="0" lvl="0" marL="0" marR="0" rtl="0" algn="ctr">
                <a:lnSpc>
                  <a:spcPct val="105000"/>
                </a:lnSpc>
                <a:spcBef>
                  <a:spcPts val="0"/>
                </a:spcBef>
                <a:spcAft>
                  <a:spcPts val="0"/>
                </a:spcAft>
                <a:buClr>
                  <a:srgbClr val="000000"/>
                </a:buClr>
                <a:buSzPts val="1600"/>
                <a:buFont typeface="Arial"/>
                <a:buNone/>
              </a:pPr>
              <a:r>
                <a:rPr b="0" i="0" lang="en-GB" sz="1600" u="none" cap="none" strike="noStrike">
                  <a:solidFill>
                    <a:srgbClr val="0D0D0D"/>
                  </a:solidFill>
                  <a:latin typeface="Calibri"/>
                  <a:ea typeface="Calibri"/>
                  <a:cs typeface="Calibri"/>
                  <a:sym typeface="Calibri"/>
                </a:rPr>
                <a:t>667 benefit the general public</a:t>
              </a:r>
              <a:endParaRPr b="0" i="0" sz="1600" u="none" cap="none" strike="noStrike">
                <a:solidFill>
                  <a:schemeClr val="lt1"/>
                </a:solidFill>
                <a:latin typeface="Calibri"/>
                <a:ea typeface="Calibri"/>
                <a:cs typeface="Calibri"/>
                <a:sym typeface="Calibri"/>
              </a:endParaRPr>
            </a:p>
          </p:txBody>
        </p:sp>
      </p:grpSp>
      <p:sp>
        <p:nvSpPr>
          <p:cNvPr id="236" name="Google Shape;236;g1838801f6da_0_383"/>
          <p:cNvSpPr txBox="1"/>
          <p:nvPr>
            <p:ph type="title"/>
          </p:nvPr>
        </p:nvSpPr>
        <p:spPr>
          <a:xfrm>
            <a:off x="18513" y="41006"/>
            <a:ext cx="12173400" cy="432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2800"/>
              <a:buFont typeface="Calibri"/>
              <a:buNone/>
            </a:pPr>
            <a:r>
              <a:rPr b="1" lang="en-GB" sz="2800">
                <a:solidFill>
                  <a:srgbClr val="1F3864"/>
                </a:solidFill>
              </a:rPr>
              <a:t>Life course: sectors that community organisations work in and their beneficiaries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 name="Shape 240"/>
        <p:cNvGrpSpPr/>
        <p:nvPr/>
      </p:nvGrpSpPr>
      <p:grpSpPr>
        <a:xfrm>
          <a:off x="0" y="0"/>
          <a:ext cx="0" cy="0"/>
          <a:chOff x="0" y="0"/>
          <a:chExt cx="0" cy="0"/>
        </a:xfrm>
      </p:grpSpPr>
      <p:sp>
        <p:nvSpPr>
          <p:cNvPr id="241" name="Google Shape;241;g1838801f6da_0_50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Logo, company name&#10;&#10;Description automatically generated" id="242" name="Google Shape;242;g1838801f6da_0_503"/>
          <p:cNvPicPr preferRelativeResize="0"/>
          <p:nvPr/>
        </p:nvPicPr>
        <p:blipFill rotWithShape="1">
          <a:blip r:embed="rId3">
            <a:alphaModFix/>
          </a:blip>
          <a:srcRect b="0" l="0" r="0" t="0"/>
          <a:stretch/>
        </p:blipFill>
        <p:spPr>
          <a:xfrm>
            <a:off x="10319275" y="4914900"/>
            <a:ext cx="1943102" cy="1943102"/>
          </a:xfrm>
          <a:prstGeom prst="rect">
            <a:avLst/>
          </a:prstGeom>
          <a:noFill/>
          <a:ln>
            <a:noFill/>
          </a:ln>
        </p:spPr>
      </p:pic>
      <p:pic>
        <p:nvPicPr>
          <p:cNvPr descr="Timeline&#10;&#10;Description automatically generated" id="243" name="Google Shape;243;g1838801f6da_0_503"/>
          <p:cNvPicPr preferRelativeResize="0"/>
          <p:nvPr/>
        </p:nvPicPr>
        <p:blipFill rotWithShape="1">
          <a:blip r:embed="rId4">
            <a:alphaModFix/>
          </a:blip>
          <a:srcRect b="0" l="0" r="54275" t="0"/>
          <a:stretch/>
        </p:blipFill>
        <p:spPr>
          <a:xfrm>
            <a:off x="4" y="56505"/>
            <a:ext cx="4842100" cy="3714101"/>
          </a:xfrm>
          <a:prstGeom prst="rect">
            <a:avLst/>
          </a:prstGeom>
          <a:noFill/>
          <a:ln>
            <a:noFill/>
          </a:ln>
        </p:spPr>
      </p:pic>
      <p:pic>
        <p:nvPicPr>
          <p:cNvPr descr="Timeline&#10;&#10;Description automatically generated" id="244" name="Google Shape;244;g1838801f6da_0_503"/>
          <p:cNvPicPr preferRelativeResize="0"/>
          <p:nvPr/>
        </p:nvPicPr>
        <p:blipFill rotWithShape="1">
          <a:blip r:embed="rId4">
            <a:alphaModFix/>
          </a:blip>
          <a:srcRect b="0" l="49372" r="0" t="0"/>
          <a:stretch/>
        </p:blipFill>
        <p:spPr>
          <a:xfrm>
            <a:off x="0" y="3654325"/>
            <a:ext cx="4624549" cy="3203675"/>
          </a:xfrm>
          <a:prstGeom prst="rect">
            <a:avLst/>
          </a:prstGeom>
          <a:noFill/>
          <a:ln>
            <a:noFill/>
          </a:ln>
        </p:spPr>
      </p:pic>
      <p:pic>
        <p:nvPicPr>
          <p:cNvPr descr="Chart&#10;&#10;Description automatically generated with medium confidence" id="245" name="Google Shape;245;g1838801f6da_0_503"/>
          <p:cNvPicPr preferRelativeResize="0"/>
          <p:nvPr/>
        </p:nvPicPr>
        <p:blipFill rotWithShape="1">
          <a:blip r:embed="rId5">
            <a:alphaModFix/>
          </a:blip>
          <a:srcRect b="0" l="0" r="0" t="0"/>
          <a:stretch/>
        </p:blipFill>
        <p:spPr>
          <a:xfrm>
            <a:off x="5589138" y="56500"/>
            <a:ext cx="6602861" cy="3714101"/>
          </a:xfrm>
          <a:prstGeom prst="rect">
            <a:avLst/>
          </a:prstGeom>
          <a:noFill/>
          <a:ln>
            <a:noFill/>
          </a:ln>
        </p:spPr>
      </p:pic>
      <p:pic>
        <p:nvPicPr>
          <p:cNvPr descr="A group of people posing for a photo&#10;&#10;Description automatically generated" id="246" name="Google Shape;246;g1838801f6da_0_503"/>
          <p:cNvPicPr preferRelativeResize="0"/>
          <p:nvPr/>
        </p:nvPicPr>
        <p:blipFill rotWithShape="1">
          <a:blip r:embed="rId6">
            <a:alphaModFix/>
          </a:blip>
          <a:srcRect b="0" l="0" r="0" t="0"/>
          <a:stretch/>
        </p:blipFill>
        <p:spPr>
          <a:xfrm>
            <a:off x="5294575" y="4017075"/>
            <a:ext cx="6897426" cy="2605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g1838801f6da_0_5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Logo, company name&#10;&#10;Description automatically generated" id="252" name="Google Shape;252;g1838801f6da_0_515"/>
          <p:cNvPicPr preferRelativeResize="0"/>
          <p:nvPr/>
        </p:nvPicPr>
        <p:blipFill rotWithShape="1">
          <a:blip r:embed="rId3">
            <a:alphaModFix/>
          </a:blip>
          <a:srcRect b="0" l="0" r="0" t="0"/>
          <a:stretch/>
        </p:blipFill>
        <p:spPr>
          <a:xfrm>
            <a:off x="10319275" y="4914900"/>
            <a:ext cx="1943102" cy="1943102"/>
          </a:xfrm>
          <a:prstGeom prst="rect">
            <a:avLst/>
          </a:prstGeom>
          <a:noFill/>
          <a:ln>
            <a:noFill/>
          </a:ln>
        </p:spPr>
      </p:pic>
      <p:pic>
        <p:nvPicPr>
          <p:cNvPr descr="Graphical user interface, text&#10;&#10;Description automatically generated" id="253" name="Google Shape;253;g1838801f6da_0_515"/>
          <p:cNvPicPr preferRelativeResize="0"/>
          <p:nvPr/>
        </p:nvPicPr>
        <p:blipFill rotWithShape="1">
          <a:blip r:embed="rId4">
            <a:alphaModFix/>
          </a:blip>
          <a:srcRect b="0" l="0" r="0" t="0"/>
          <a:stretch/>
        </p:blipFill>
        <p:spPr>
          <a:xfrm>
            <a:off x="-82950" y="501375"/>
            <a:ext cx="12357902" cy="4413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167fdd79b59_0_0"/>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GB" sz="1100" u="sng">
                <a:solidFill>
                  <a:schemeClr val="hlink"/>
                </a:solidFill>
                <a:latin typeface="Arial"/>
                <a:ea typeface="Arial"/>
                <a:cs typeface="Arial"/>
                <a:sym typeface="Arial"/>
                <a:hlinkClick r:id="rId3"/>
              </a:rPr>
              <a:t>Presentation2.pptx (live.com)</a:t>
            </a:r>
            <a:endParaRPr sz="1400">
              <a:solidFill>
                <a:srgbClr val="000000"/>
              </a:solidFill>
              <a:latin typeface="Arial"/>
              <a:ea typeface="Arial"/>
              <a:cs typeface="Arial"/>
              <a:sym typeface="Arial"/>
            </a:endParaRPr>
          </a:p>
          <a:p>
            <a:pPr indent="0" lvl="0" marL="0" rtl="0" algn="l">
              <a:lnSpc>
                <a:spcPct val="90000"/>
              </a:lnSpc>
              <a:spcBef>
                <a:spcPts val="0"/>
              </a:spcBef>
              <a:spcAft>
                <a:spcPts val="0"/>
              </a:spcAft>
              <a:buSzPts val="1800"/>
              <a:buNone/>
            </a:pPr>
            <a:r>
              <a:t/>
            </a:r>
            <a:endParaRPr/>
          </a:p>
        </p:txBody>
      </p:sp>
      <p:sp>
        <p:nvSpPr>
          <p:cNvPr id="260" name="Google Shape;260;g167fdd79b59_0_0"/>
          <p:cNvSpPr txBox="1"/>
          <p:nvPr/>
        </p:nvSpPr>
        <p:spPr>
          <a:xfrm>
            <a:off x="6333750" y="1232400"/>
            <a:ext cx="547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lang="en-GB" sz="2300" u="sng">
                <a:solidFill>
                  <a:schemeClr val="hlink"/>
                </a:solidFill>
                <a:highlight>
                  <a:schemeClr val="lt1"/>
                </a:highlight>
                <a:hlinkClick r:id="rId4"/>
              </a:rPr>
              <a:t>Full WY research report </a:t>
            </a:r>
            <a:r>
              <a:rPr b="0" i="0" lang="en-GB" sz="2300" u="none" cap="none" strike="noStrike">
                <a:solidFill>
                  <a:schemeClr val="dk1"/>
                </a:solidFill>
                <a:highlight>
                  <a:schemeClr val="lt1"/>
                </a:highlight>
                <a:latin typeface="Arial"/>
                <a:ea typeface="Arial"/>
                <a:cs typeface="Arial"/>
                <a:sym typeface="Arial"/>
              </a:rPr>
              <a:t> </a:t>
            </a:r>
            <a:endParaRPr b="0" i="0" sz="2300" u="none" cap="none" strike="noStrike">
              <a:solidFill>
                <a:srgbClr val="000000"/>
              </a:solidFill>
              <a:latin typeface="Arial"/>
              <a:ea typeface="Arial"/>
              <a:cs typeface="Arial"/>
              <a:sym typeface="Arial"/>
            </a:endParaRPr>
          </a:p>
        </p:txBody>
      </p:sp>
      <p:pic>
        <p:nvPicPr>
          <p:cNvPr id="261" name="Google Shape;261;g167fdd79b59_0_0"/>
          <p:cNvPicPr preferRelativeResize="0"/>
          <p:nvPr/>
        </p:nvPicPr>
        <p:blipFill rotWithShape="1">
          <a:blip r:embed="rId5">
            <a:alphaModFix/>
          </a:blip>
          <a:srcRect b="0" l="69936" r="0" t="54569"/>
          <a:stretch/>
        </p:blipFill>
        <p:spPr>
          <a:xfrm>
            <a:off x="207650" y="247803"/>
            <a:ext cx="5470501" cy="6117047"/>
          </a:xfrm>
          <a:prstGeom prst="rect">
            <a:avLst/>
          </a:prstGeom>
          <a:noFill/>
          <a:ln>
            <a:noFill/>
          </a:ln>
        </p:spPr>
      </p:pic>
      <p:pic>
        <p:nvPicPr>
          <p:cNvPr id="262" name="Google Shape;262;g167fdd79b59_0_0"/>
          <p:cNvPicPr preferRelativeResize="0"/>
          <p:nvPr/>
        </p:nvPicPr>
        <p:blipFill>
          <a:blip r:embed="rId6">
            <a:alphaModFix/>
          </a:blip>
          <a:stretch>
            <a:fillRect/>
          </a:stretch>
        </p:blipFill>
        <p:spPr>
          <a:xfrm>
            <a:off x="5948150" y="1995325"/>
            <a:ext cx="6031449" cy="2076277"/>
          </a:xfrm>
          <a:prstGeom prst="rect">
            <a:avLst/>
          </a:prstGeom>
          <a:noFill/>
          <a:ln>
            <a:noFill/>
          </a:ln>
        </p:spPr>
      </p:pic>
      <p:sp>
        <p:nvSpPr>
          <p:cNvPr id="263" name="Google Shape;263;g167fdd79b59_0_0"/>
          <p:cNvSpPr txBox="1"/>
          <p:nvPr/>
        </p:nvSpPr>
        <p:spPr>
          <a:xfrm>
            <a:off x="6750000" y="0"/>
            <a:ext cx="4962000" cy="13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2300" u="sng">
                <a:solidFill>
                  <a:schemeClr val="hlink"/>
                </a:solidFill>
                <a:hlinkClick r:id="rId7"/>
              </a:rPr>
              <a:t>WY Presentation</a:t>
            </a:r>
            <a:endParaRPr/>
          </a:p>
        </p:txBody>
      </p:sp>
      <p:pic>
        <p:nvPicPr>
          <p:cNvPr id="264" name="Google Shape;264;g167fdd79b59_0_0"/>
          <p:cNvPicPr preferRelativeResize="0"/>
          <p:nvPr/>
        </p:nvPicPr>
        <p:blipFill>
          <a:blip r:embed="rId8">
            <a:alphaModFix/>
          </a:blip>
          <a:stretch>
            <a:fillRect/>
          </a:stretch>
        </p:blipFill>
        <p:spPr>
          <a:xfrm>
            <a:off x="6950049" y="4303713"/>
            <a:ext cx="4761963" cy="24018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sp>
        <p:nvSpPr>
          <p:cNvPr id="270" name="Google Shape;270;g1838801f6da_0_36"/>
          <p:cNvSpPr txBox="1"/>
          <p:nvPr/>
        </p:nvSpPr>
        <p:spPr>
          <a:xfrm>
            <a:off x="9547825" y="757575"/>
            <a:ext cx="2344800" cy="5787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GB" sz="2800">
                <a:latin typeface="Verdana"/>
                <a:ea typeface="Verdana"/>
                <a:cs typeface="Verdana"/>
                <a:sym typeface="Verdana"/>
              </a:rPr>
              <a:t>The enabling role of digital spans across all of this work - How do we make sure this includes the third sector?</a:t>
            </a:r>
            <a:endParaRPr i="1" sz="2800">
              <a:latin typeface="Verdana"/>
              <a:ea typeface="Verdana"/>
              <a:cs typeface="Verdana"/>
              <a:sym typeface="Verdana"/>
            </a:endParaRPr>
          </a:p>
        </p:txBody>
      </p:sp>
      <p:sp>
        <p:nvSpPr>
          <p:cNvPr id="271" name="Google Shape;271;g1838801f6da_0_36"/>
          <p:cNvSpPr txBox="1"/>
          <p:nvPr/>
        </p:nvSpPr>
        <p:spPr>
          <a:xfrm>
            <a:off x="488118" y="736605"/>
            <a:ext cx="11093400" cy="4569600"/>
          </a:xfrm>
          <a:prstGeom prst="rect">
            <a:avLst/>
          </a:prstGeom>
          <a:solidFill>
            <a:srgbClr val="D8D8D8">
              <a:alpha val="2274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2" name="Google Shape;272;g1838801f6da_0_36"/>
          <p:cNvSpPr/>
          <p:nvPr/>
        </p:nvSpPr>
        <p:spPr>
          <a:xfrm>
            <a:off x="767408" y="1413570"/>
            <a:ext cx="53286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3" name="Google Shape;273;g1838801f6da_0_36"/>
          <p:cNvSpPr/>
          <p:nvPr/>
        </p:nvSpPr>
        <p:spPr>
          <a:xfrm>
            <a:off x="299356" y="908720"/>
            <a:ext cx="11593200" cy="1554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chemeClr val="dk1"/>
              </a:solidFill>
              <a:latin typeface="Arial"/>
              <a:ea typeface="Arial"/>
              <a:cs typeface="Arial"/>
              <a:sym typeface="Arial"/>
            </a:endParaRPr>
          </a:p>
        </p:txBody>
      </p:sp>
      <p:sp>
        <p:nvSpPr>
          <p:cNvPr id="274" name="Google Shape;274;g1838801f6da_0_36"/>
          <p:cNvSpPr/>
          <p:nvPr/>
        </p:nvSpPr>
        <p:spPr>
          <a:xfrm>
            <a:off x="484428" y="3270892"/>
            <a:ext cx="107955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Noto Sans"/>
              <a:buNone/>
            </a:pPr>
            <a:r>
              <a:t/>
            </a:r>
            <a:endParaRPr b="0"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2060"/>
              </a:solidFill>
              <a:latin typeface="Arial"/>
              <a:ea typeface="Arial"/>
              <a:cs typeface="Arial"/>
              <a:sym typeface="Arial"/>
            </a:endParaRPr>
          </a:p>
        </p:txBody>
      </p:sp>
      <p:sp>
        <p:nvSpPr>
          <p:cNvPr id="275" name="Google Shape;275;g1838801f6da_0_36"/>
          <p:cNvSpPr/>
          <p:nvPr/>
        </p:nvSpPr>
        <p:spPr>
          <a:xfrm>
            <a:off x="407368" y="4221088"/>
            <a:ext cx="10958100" cy="646200"/>
          </a:xfrm>
          <a:prstGeom prst="rect">
            <a:avLst/>
          </a:prstGeom>
          <a:noFill/>
          <a:ln>
            <a:noFill/>
          </a:ln>
        </p:spPr>
        <p:txBody>
          <a:bodyPr anchorCtr="0" anchor="t" bIns="45700" lIns="91425" spcFirstLastPara="1" rIns="91425" wrap="square" tIns="45700">
            <a:noAutofit/>
          </a:bodyPr>
          <a:lstStyle/>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206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2060"/>
              </a:solidFill>
              <a:latin typeface="Arial"/>
              <a:ea typeface="Arial"/>
              <a:cs typeface="Arial"/>
              <a:sym typeface="Arial"/>
            </a:endParaRPr>
          </a:p>
        </p:txBody>
      </p:sp>
      <p:sp>
        <p:nvSpPr>
          <p:cNvPr id="276" name="Google Shape;276;g1838801f6da_0_36"/>
          <p:cNvSpPr txBox="1"/>
          <p:nvPr/>
        </p:nvSpPr>
        <p:spPr>
          <a:xfrm>
            <a:off x="119336" y="118741"/>
            <a:ext cx="11978700" cy="645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3200"/>
              <a:buFont typeface="Calibri"/>
              <a:buNone/>
            </a:pPr>
            <a:r>
              <a:rPr b="0" i="0" lang="en-GB" sz="3200" u="none" cap="none" strike="noStrike">
                <a:solidFill>
                  <a:srgbClr val="C00000"/>
                </a:solidFill>
                <a:latin typeface="Calibri"/>
                <a:ea typeface="Calibri"/>
                <a:cs typeface="Calibri"/>
                <a:sym typeface="Calibri"/>
              </a:rPr>
              <a:t>National Focus</a:t>
            </a:r>
            <a:endParaRPr b="0" i="0" sz="3200" u="none" cap="none" strike="noStrike">
              <a:solidFill>
                <a:srgbClr val="C00000"/>
              </a:solidFill>
              <a:latin typeface="Calibri"/>
              <a:ea typeface="Calibri"/>
              <a:cs typeface="Calibri"/>
              <a:sym typeface="Calibri"/>
            </a:endParaRPr>
          </a:p>
        </p:txBody>
      </p:sp>
      <p:sp>
        <p:nvSpPr>
          <p:cNvPr id="277" name="Google Shape;277;g1838801f6da_0_36"/>
          <p:cNvSpPr txBox="1"/>
          <p:nvPr/>
        </p:nvSpPr>
        <p:spPr>
          <a:xfrm>
            <a:off x="488125" y="908725"/>
            <a:ext cx="9059700" cy="535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002060"/>
                </a:solidFill>
                <a:latin typeface="Arial"/>
                <a:ea typeface="Arial"/>
                <a:cs typeface="Arial"/>
                <a:sym typeface="Arial"/>
                <a:extLst>
                  <a:ext uri="http://customooxmlschemas.google.com/">
                    <go:slidesCustomData xmlns:go="http://customooxmlschemas.google.com/" textRoundtripDataId="2"/>
                  </a:ext>
                </a:extLst>
              </a:rPr>
              <a:t>NHS Long Term Plan and NHS Five Year Forward View</a:t>
            </a:r>
            <a:br>
              <a:rPr b="1" i="0" lang="en-GB" sz="1800" u="sng" cap="none" strike="noStrike">
                <a:solidFill>
                  <a:schemeClr val="dk1"/>
                </a:solidFill>
                <a:latin typeface="Arial"/>
                <a:ea typeface="Arial"/>
                <a:cs typeface="Arial"/>
                <a:sym typeface="Arial"/>
                <a:extLst>
                  <a:ext uri="http://customooxmlschemas.google.com/">
                    <go:slidesCustomData xmlns:go="http://customooxmlschemas.google.com/" textRoundtripDataId="3"/>
                  </a:ext>
                </a:extLst>
              </a:rPr>
            </a:br>
            <a:br>
              <a:rPr b="1" i="0" lang="en-GB" sz="1800" u="sng" cap="none" strike="noStrike">
                <a:solidFill>
                  <a:schemeClr val="dk1"/>
                </a:solidFill>
                <a:latin typeface="Arial"/>
                <a:ea typeface="Arial"/>
                <a:cs typeface="Arial"/>
                <a:sym typeface="Arial"/>
                <a:extLst>
                  <a:ext uri="http://customooxmlschemas.google.com/">
                    <go:slidesCustomData xmlns:go="http://customooxmlschemas.google.com/" textRoundtripDataId="3"/>
                  </a:ext>
                </a:extLst>
              </a:rPr>
            </a:br>
            <a:r>
              <a:rPr b="0" i="0" lang="en-GB" sz="2400" u="none" cap="none" strike="noStrike">
                <a:solidFill>
                  <a:schemeClr val="dk1"/>
                </a:solidFill>
                <a:latin typeface="Arial"/>
                <a:ea typeface="Arial"/>
                <a:cs typeface="Arial"/>
                <a:sym typeface="Arial"/>
                <a:extLst>
                  <a:ext uri="http://customooxmlschemas.google.com/">
                    <go:slidesCustomData xmlns:go="http://customooxmlschemas.google.com/" textRoundtripDataId="4"/>
                  </a:ext>
                </a:extLst>
              </a:rPr>
              <a:t>P</a:t>
            </a:r>
            <a:r>
              <a:rPr b="0" i="0" lang="en-GB" sz="2400" u="none" cap="none" strike="noStrike">
                <a:solidFill>
                  <a:schemeClr val="dk1"/>
                </a:solidFill>
                <a:latin typeface="Arial"/>
                <a:ea typeface="Arial"/>
                <a:cs typeface="Arial"/>
                <a:sym typeface="Arial"/>
                <a:extLst>
                  <a:ext uri="http://customooxmlschemas.google.com/">
                    <go:slidesCustomData xmlns:go="http://customooxmlschemas.google.com/" textRoundtripDataId="5"/>
                  </a:ext>
                </a:extLst>
              </a:rPr>
              <a:t>artnership working between the Third Sector, Local Gov </a:t>
            </a:r>
            <a:endParaRPr b="0" i="0" sz="2400" u="none" cap="none" strike="noStrike">
              <a:solidFill>
                <a:schemeClr val="dk1"/>
              </a:solidFill>
              <a:latin typeface="Arial"/>
              <a:ea typeface="Arial"/>
              <a:cs typeface="Arial"/>
              <a:sym typeface="Arial"/>
              <a:extLst>
                <a:ext uri="http://customooxmlschemas.google.com/">
                  <go:slidesCustomData xmlns:go="http://customooxmlschemas.google.com/" textRoundtripDataId="6"/>
                </a:ext>
              </a:extLst>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extLst>
                  <a:ext uri="http://customooxmlschemas.google.com/">
                    <go:slidesCustomData xmlns:go="http://customooxmlschemas.google.com/" textRoundtripDataId="7"/>
                  </a:ext>
                </a:extLst>
              </a:rPr>
              <a:t>and the NHS is crucial to improving care for people and communities. </a:t>
            </a:r>
            <a:endParaRPr b="0" i="0" sz="2400" u="none" cap="none" strike="noStrike">
              <a:solidFill>
                <a:schemeClr val="dk1"/>
              </a:solidFill>
              <a:latin typeface="Arial"/>
              <a:ea typeface="Arial"/>
              <a:cs typeface="Arial"/>
              <a:sym typeface="Arial"/>
              <a:extLst>
                <a:ext uri="http://customooxmlschemas.google.com/">
                  <go:slidesCustomData xmlns:go="http://customooxmlschemas.google.com/" textRoundtripDataId="8"/>
                </a:ext>
              </a:extLs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xtLst>
                <a:ext uri="http://customooxmlschemas.google.com/">
                  <go:slidesCustomData xmlns:go="http://customooxmlschemas.google.com/" textRoundtripDataId="9"/>
                </a:ext>
              </a:extLst>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extLst>
                  <a:ext uri="http://customooxmlschemas.google.com/">
                    <go:slidesCustomData xmlns:go="http://customooxmlschemas.google.com/" textRoundtripDataId="10"/>
                  </a:ext>
                </a:extLst>
              </a:rPr>
              <a:t>The </a:t>
            </a:r>
            <a:r>
              <a:rPr b="0" i="0" lang="en-GB" sz="2400" u="sng" cap="none" strike="noStrike">
                <a:solidFill>
                  <a:schemeClr val="hlink"/>
                </a:solidFill>
                <a:latin typeface="Arial"/>
                <a:ea typeface="Arial"/>
                <a:cs typeface="Arial"/>
                <a:sym typeface="Arial"/>
                <a:hlinkClick r:id="rId3"/>
                <a:extLst>
                  <a:ext uri="http://customooxmlschemas.google.com/">
                    <go:slidesCustomData xmlns:go="http://customooxmlschemas.google.com/" textRoundtripDataId="11"/>
                  </a:ext>
                </a:extLst>
              </a:rPr>
              <a:t>NHS Long Term Plan</a:t>
            </a:r>
            <a:r>
              <a:rPr b="0" i="0" lang="en-GB" sz="2400" u="none" cap="none" strike="noStrike">
                <a:solidFill>
                  <a:schemeClr val="dk1"/>
                </a:solidFill>
                <a:latin typeface="Arial"/>
                <a:ea typeface="Arial"/>
                <a:cs typeface="Arial"/>
                <a:sym typeface="Arial"/>
                <a:extLst>
                  <a:ext uri="http://customooxmlschemas.google.com/">
                    <go:slidesCustomData xmlns:go="http://customooxmlschemas.google.com/" textRoundtripDataId="12"/>
                  </a:ext>
                </a:extLst>
              </a:rPr>
              <a:t> and  </a:t>
            </a:r>
            <a:r>
              <a:rPr b="0" i="0" lang="en-GB" sz="2400" u="sng" cap="none" strike="noStrike">
                <a:solidFill>
                  <a:schemeClr val="hlink"/>
                </a:solidFill>
                <a:latin typeface="Arial"/>
                <a:ea typeface="Arial"/>
                <a:cs typeface="Arial"/>
                <a:sym typeface="Arial"/>
                <a:hlinkClick r:id="rId4"/>
                <a:extLst>
                  <a:ext uri="http://customooxmlschemas.google.com/">
                    <go:slidesCustomData xmlns:go="http://customooxmlschemas.google.com/" textRoundtripDataId="13"/>
                  </a:ext>
                </a:extLst>
              </a:rPr>
              <a:t>NHS Five Year Forward View</a:t>
            </a:r>
            <a:r>
              <a:rPr b="0" i="0" lang="en-GB" sz="2400" u="none" cap="none" strike="noStrike">
                <a:solidFill>
                  <a:schemeClr val="dk1"/>
                </a:solidFill>
                <a:latin typeface="Arial"/>
                <a:ea typeface="Arial"/>
                <a:cs typeface="Arial"/>
                <a:sym typeface="Arial"/>
                <a:extLst>
                  <a:ext uri="http://customooxmlschemas.google.com/">
                    <go:slidesCustomData xmlns:go="http://customooxmlschemas.google.com/" textRoundtripDataId="14"/>
                  </a:ext>
                </a:extLst>
              </a:rPr>
              <a:t> highlighted the need for closer working across these sectors to address the wider determinants of health. </a:t>
            </a:r>
            <a:br>
              <a:rPr b="0" i="0" lang="en-GB" sz="2400" u="none" cap="none" strike="noStrike">
                <a:solidFill>
                  <a:schemeClr val="dk1"/>
                </a:solidFill>
                <a:latin typeface="Arial"/>
                <a:ea typeface="Arial"/>
                <a:cs typeface="Arial"/>
                <a:sym typeface="Arial"/>
                <a:extLst>
                  <a:ext uri="http://customooxmlschemas.google.com/">
                    <go:slidesCustomData xmlns:go="http://customooxmlschemas.google.com/" textRoundtripDataId="14"/>
                  </a:ext>
                </a:extLst>
              </a:rPr>
            </a:br>
            <a:endParaRPr b="0" i="0" sz="2400" u="none" cap="none" strike="noStrike">
              <a:solidFill>
                <a:srgbClr val="000000"/>
              </a:solidFill>
              <a:latin typeface="Arial"/>
              <a:ea typeface="Arial"/>
              <a:cs typeface="Arial"/>
              <a:sym typeface="Arial"/>
              <a:extLst>
                <a:ext uri="http://customooxmlschemas.google.com/">
                  <go:slidesCustomData xmlns:go="http://customooxmlschemas.google.com/" textRoundtripDataId="15"/>
                </a:ext>
              </a:extLst>
            </a:endParaRPr>
          </a:p>
          <a:p>
            <a:pPr indent="0" lvl="0" marL="0" marR="0" rtl="0" algn="l">
              <a:lnSpc>
                <a:spcPct val="100000"/>
              </a:lnSpc>
              <a:spcBef>
                <a:spcPts val="0"/>
              </a:spcBef>
              <a:spcAft>
                <a:spcPts val="0"/>
              </a:spcAft>
              <a:buClr>
                <a:srgbClr val="000000"/>
              </a:buClr>
              <a:buSzPts val="2400"/>
              <a:buFont typeface="Arial"/>
              <a:buNone/>
            </a:pPr>
            <a:r>
              <a:rPr b="1" i="0" lang="en-GB" sz="2400" u="sng" cap="none" strike="noStrike">
                <a:solidFill>
                  <a:schemeClr val="hlink"/>
                </a:solidFill>
                <a:latin typeface="Arial"/>
                <a:ea typeface="Arial"/>
                <a:cs typeface="Arial"/>
                <a:sym typeface="Arial"/>
                <a:hlinkClick r:id="rId5"/>
                <a:extLst>
                  <a:ext uri="http://customooxmlschemas.google.com/">
                    <go:slidesCustomData xmlns:go="http://customooxmlschemas.google.com/" textRoundtripDataId="16"/>
                  </a:ext>
                </a:extLst>
              </a:rPr>
              <a:t>Marmot</a:t>
            </a:r>
            <a:r>
              <a:rPr b="1" i="0" lang="en-GB" sz="2400" u="none" cap="none" strike="noStrike">
                <a:solidFill>
                  <a:schemeClr val="dk1"/>
                </a:solidFill>
                <a:latin typeface="Arial"/>
                <a:ea typeface="Arial"/>
                <a:cs typeface="Arial"/>
                <a:sym typeface="Arial"/>
                <a:extLst>
                  <a:ext uri="http://customooxmlschemas.google.com/">
                    <go:slidesCustomData xmlns:go="http://customooxmlschemas.google.com/" textRoundtripDataId="17"/>
                  </a:ext>
                </a:extLst>
              </a:rPr>
              <a:t> </a:t>
            </a:r>
            <a:r>
              <a:rPr b="0" i="0" lang="en-GB" sz="2400" u="none" cap="none" strike="noStrike">
                <a:solidFill>
                  <a:schemeClr val="dk1"/>
                </a:solidFill>
                <a:latin typeface="Arial"/>
                <a:ea typeface="Arial"/>
                <a:cs typeface="Arial"/>
                <a:sym typeface="Arial"/>
                <a:extLst>
                  <a:ext uri="http://customooxmlschemas.google.com/">
                    <go:slidesCustomData xmlns:go="http://customooxmlschemas.google.com/" textRoundtripDataId="18"/>
                  </a:ext>
                </a:extLst>
              </a:rPr>
              <a:t>post covid and increasing Health Inequalities</a:t>
            </a:r>
            <a:endParaRPr b="0" i="0" sz="2400" u="none" cap="none" strike="noStrike">
              <a:solidFill>
                <a:schemeClr val="dk1"/>
              </a:solidFill>
              <a:latin typeface="Arial"/>
              <a:ea typeface="Arial"/>
              <a:cs typeface="Arial"/>
              <a:sym typeface="Arial"/>
              <a:extLst>
                <a:ext uri="http://customooxmlschemas.google.com/">
                  <go:slidesCustomData xmlns:go="http://customooxmlschemas.google.com/" textRoundtripDataId="19"/>
                </a:ext>
              </a:extLs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xtLst>
                <a:ext uri="http://customooxmlschemas.google.com/">
                  <go:slidesCustomData xmlns:go="http://customooxmlschemas.google.com/" textRoundtripDataId="20"/>
                </a:ext>
              </a:extLst>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Arial"/>
                <a:ea typeface="Arial"/>
                <a:cs typeface="Arial"/>
                <a:sym typeface="Arial"/>
                <a:extLst>
                  <a:ext uri="http://customooxmlschemas.google.com/">
                    <go:slidesCustomData xmlns:go="http://customooxmlschemas.google.com/" textRoundtripDataId="21"/>
                  </a:ext>
                </a:extLst>
              </a:rPr>
              <a:t>Shift in focus and funding from </a:t>
            </a:r>
            <a:r>
              <a:rPr b="1" i="0" lang="en-GB" sz="2400" u="none" cap="none" strike="noStrike">
                <a:solidFill>
                  <a:schemeClr val="dk1"/>
                </a:solidFill>
                <a:extLst>
                  <a:ext uri="http://customooxmlschemas.google.com/">
                    <go:slidesCustomData xmlns:go="http://customooxmlschemas.google.com/" textRoundtripDataId="22"/>
                  </a:ext>
                </a:extLst>
              </a:rPr>
              <a:t>acute services to prevention</a:t>
            </a:r>
            <a:r>
              <a:rPr b="0" i="0" lang="en-GB" sz="2400" u="none" cap="none" strike="noStrike">
                <a:solidFill>
                  <a:schemeClr val="dk1"/>
                </a:solidFill>
                <a:latin typeface="Arial"/>
                <a:ea typeface="Arial"/>
                <a:cs typeface="Arial"/>
                <a:sym typeface="Arial"/>
                <a:extLst>
                  <a:ext uri="http://customooxmlschemas.google.com/">
                    <go:slidesCustomData xmlns:go="http://customooxmlschemas.google.com/" textRoundtripDataId="23"/>
                  </a:ext>
                </a:extLst>
              </a:rPr>
              <a:t> and better meeting people’s physical, mental and emotional health and well-being health and care needs in the community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2022-03-20T08:44:08Z</dcterms:created>
  <dc:creator>Chris Wood</dc:creator>
</cp:coreProperties>
</file>